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56" r:id="rId1"/>
  </p:sldMasterIdLst>
  <p:notesMasterIdLst>
    <p:notesMasterId r:id="rId15"/>
  </p:notesMasterIdLst>
  <p:sldIdLst>
    <p:sldId id="275" r:id="rId2"/>
    <p:sldId id="276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2" autoAdjust="0"/>
    <p:restoredTop sz="89073" autoAdjust="0"/>
  </p:normalViewPr>
  <p:slideViewPr>
    <p:cSldViewPr>
      <p:cViewPr varScale="1">
        <p:scale>
          <a:sx n="57" d="100"/>
          <a:sy n="57" d="100"/>
        </p:scale>
        <p:origin x="976" y="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DE513C-E2D2-463D-9D22-98A13071FB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50DDCD-F0C6-42AC-94C6-A42AAB33C0A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1F70D2C-2930-4773-BABD-6281E2544CC7}" type="datetimeFigureOut">
              <a:rPr lang="en-US"/>
              <a:pPr>
                <a:defRPr/>
              </a:pPr>
              <a:t>9/24/2020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78260DA-CD25-4F1A-B2EF-130C75AB9F9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E26CB41-8E7F-4F2E-B49C-38498976F2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C9763D-6F30-4696-A4CB-4BFAB27452B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19E608-ECFD-4CE1-A0CB-5BC3BCCFDC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B7E9E9-304A-4A7C-A6F3-1AEFA9F05FC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610A3C-647C-4D8D-BA29-5D61D9A38699}" type="datetime1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   98511-999-89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2BE4-0827-4F0D-8D8F-0096802B0D2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603210"/>
      </p:ext>
    </p:extLst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66356A-340B-4F4A-A0CC-C1D3F99378E3}" type="datetime1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   98511-999-89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3D4B-E2C8-4993-A0B2-B54FB4DDADD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771601"/>
      </p:ext>
    </p:extLst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1BBEED-F439-43CE-A3A5-9CB38424858D}" type="datetime1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   98511-999-89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24A3-8CE5-4DE5-8522-394461FF1C4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4515525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8F544B-F442-4300-821E-89016104858E}" type="datetime1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   98511-999-89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3004-E10A-40E7-818E-09D81F8404A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313805"/>
      </p:ext>
    </p:extLst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6FE10D-1812-4F9A-9E34-212B96B1B131}" type="datetime1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   98511-999-89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DBE4-4ABD-4DAD-A14F-EBC2778564E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1629702"/>
      </p:ext>
    </p:extLst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CE4A47-2874-485D-8E86-1DD30FDD1DAB}" type="datetime1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   98511-999-89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5603-3ADB-4304-ACE3-6F86BA4AE5A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957783"/>
      </p:ext>
    </p:extLst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B14587-4330-4964-BE3E-BDB2F7389FA7}" type="datetime1">
              <a:rPr lang="en-US" smtClean="0"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   98511-999-89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FFC5-5913-4DC4-B085-904C452969B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797214"/>
      </p:ext>
    </p:extLst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4B663F-AC36-4222-94BE-4956E2A8BBC4}" type="datetime1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   98511-999-89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7FE2-8412-42C2-BA53-9FEF228DED5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7472837"/>
      </p:ext>
    </p:extLst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BCD7C4-227C-453B-8C3F-D7C4405B9384}" type="datetime1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   98511-999-89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36E5-89C7-4025-98E0-D6CB9A060F1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032796"/>
      </p:ext>
    </p:extLst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C7CDA5-2240-4B77-A5EB-50041345A940}" type="datetime1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   98511-999-89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2CDD-5889-484E-9830-258B02F39A4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5899606"/>
      </p:ext>
    </p:extLst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11BFC-CE97-45C7-A17A-C3E9937D258F}" type="datetime1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   98511-999-89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A106-2BE6-496F-8BF0-FAF579906F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8134516"/>
      </p:ext>
    </p:extLst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0A9787-821D-4EBF-9409-E0B712ECA1E5}" type="datetime1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sanjayjanuary16@gmail.com                            98511-999-89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EA69C-2658-464A-9393-A2C9D197FD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38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7" r:id="rId1"/>
    <p:sldLayoutId id="2147484558" r:id="rId2"/>
    <p:sldLayoutId id="2147484559" r:id="rId3"/>
    <p:sldLayoutId id="2147484560" r:id="rId4"/>
    <p:sldLayoutId id="2147484561" r:id="rId5"/>
    <p:sldLayoutId id="2147484562" r:id="rId6"/>
    <p:sldLayoutId id="2147484563" r:id="rId7"/>
    <p:sldLayoutId id="2147484564" r:id="rId8"/>
    <p:sldLayoutId id="2147484565" r:id="rId9"/>
    <p:sldLayoutId id="2147484566" r:id="rId10"/>
    <p:sldLayoutId id="2147484567" r:id="rId11"/>
  </p:sldLayoutIdLst>
  <p:transition spd="slow">
    <p:random/>
  </p:transition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mailto:sanjayjanuary16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>
            <a:extLst>
              <a:ext uri="{FF2B5EF4-FFF2-40B4-BE49-F238E27FC236}">
                <a16:creationId xmlns:a16="http://schemas.microsoft.com/office/drawing/2014/main" id="{97130D8A-EB60-41C2-91B8-4A6B38A2F8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1752600"/>
            <a:ext cx="8229600" cy="6858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br>
              <a:rPr lang="en-US" sz="8000" dirty="0">
                <a:latin typeface="Verdana" panose="020B0604030504040204" pitchFamily="34" charset="0"/>
              </a:rPr>
            </a:br>
            <a:r>
              <a:rPr lang="en-US" sz="3600" dirty="0"/>
              <a:t>Welcome!</a:t>
            </a:r>
            <a:br>
              <a:rPr lang="en-US" sz="3600" dirty="0"/>
            </a:br>
            <a:endParaRPr lang="en-US" sz="8000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1F04E9D-7EE0-49FB-BB20-6F1CCB3889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7150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n-US" altLang="en-US" sz="5400" dirty="0"/>
          </a:p>
          <a:p>
            <a:pPr algn="ctr" eaLnBrk="1" hangingPunct="1">
              <a:buFontTx/>
              <a:buNone/>
              <a:defRPr/>
            </a:pPr>
            <a:endParaRPr lang="en-US" altLang="en-US" sz="5400" dirty="0"/>
          </a:p>
          <a:p>
            <a:pPr algn="ctr" eaLnBrk="1" hangingPunct="1">
              <a:buFontTx/>
              <a:buNone/>
              <a:defRPr/>
            </a:pPr>
            <a:endParaRPr lang="en-US" altLang="en-US" sz="5400" dirty="0"/>
          </a:p>
          <a:p>
            <a:pPr algn="ctr" eaLnBrk="1" hangingPunct="1">
              <a:buFontTx/>
              <a:buNone/>
              <a:defRPr/>
            </a:pPr>
            <a:endParaRPr lang="en-US" altLang="en-US" sz="3600" dirty="0"/>
          </a:p>
          <a:p>
            <a:pPr algn="ctr" eaLnBrk="1" hangingPunct="1">
              <a:buFontTx/>
              <a:buNone/>
              <a:defRPr/>
            </a:pPr>
            <a:r>
              <a:rPr lang="en-US" altLang="en-US" sz="3600" dirty="0"/>
              <a:t>To Unit 8</a:t>
            </a:r>
          </a:p>
          <a:p>
            <a:pPr algn="ctr" eaLnBrk="1" hangingPunct="1">
              <a:buFontTx/>
              <a:buNone/>
              <a:defRPr/>
            </a:pPr>
            <a:r>
              <a:rPr lang="en-GB" sz="3600" b="1" cap="all" dirty="0"/>
              <a:t>Leadership</a:t>
            </a:r>
            <a:endParaRPr lang="en-US" altLang="en-US" sz="3600" dirty="0"/>
          </a:p>
          <a:p>
            <a:pPr eaLnBrk="1" hangingPunct="1">
              <a:buFontTx/>
              <a:buNone/>
              <a:defRPr/>
            </a:pPr>
            <a:r>
              <a:rPr lang="en-US" altLang="en-US" sz="5400" dirty="0">
                <a:latin typeface="Verdana" panose="020B0604030504040204" pitchFamily="34" charset="0"/>
              </a:rPr>
              <a:t> </a:t>
            </a:r>
            <a:endParaRPr lang="en-US" altLang="en-US" sz="4400" dirty="0">
              <a:latin typeface="Verdana" panose="020B0604030504040204" pitchFamily="34" charset="0"/>
            </a:endParaRPr>
          </a:p>
        </p:txBody>
      </p:sp>
      <p:pic>
        <p:nvPicPr>
          <p:cNvPr id="4100" name="Picture 1">
            <a:extLst>
              <a:ext uri="{FF2B5EF4-FFF2-40B4-BE49-F238E27FC236}">
                <a16:creationId xmlns:a16="http://schemas.microsoft.com/office/drawing/2014/main" id="{67FA2C41-23FF-4FE1-86C3-B3021C8409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514600"/>
            <a:ext cx="3657600" cy="203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71BC1A-838D-407A-BB9B-293BA009C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EFEFA8-096D-4DC3-B60F-C788ABE770BD}" type="datetime1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BDB10F-361C-49A9-8C50-77EFD15FA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   98511-999-89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44270C-D420-467C-9284-85CF29FE6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3004-E10A-40E7-818E-09D81F8404A5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ransition spd="slow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D9550729-0335-43D6-9EF6-B51ED2DBC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14400"/>
            <a:ext cx="9144000" cy="59436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3200" b="1" dirty="0"/>
              <a:t>8.6 </a:t>
            </a:r>
            <a:r>
              <a:rPr lang="en-US" sz="3200" b="1" u="sng" dirty="0"/>
              <a:t>PATH-GOAL LEADERHIP THEORY</a:t>
            </a:r>
            <a:r>
              <a:rPr lang="en-US" sz="3200" b="1" dirty="0"/>
              <a:t> </a:t>
            </a:r>
            <a:endParaRPr lang="en-US" sz="3200" dirty="0"/>
          </a:p>
          <a:p>
            <a:pPr>
              <a:defRPr/>
            </a:pPr>
            <a:r>
              <a:rPr lang="en-US" sz="3200" i="1" dirty="0"/>
              <a:t>extension of expectancy theory of motivation</a:t>
            </a:r>
          </a:p>
          <a:p>
            <a:pPr>
              <a:defRPr/>
            </a:pPr>
            <a:r>
              <a:rPr lang="en-US" sz="3200" dirty="0"/>
              <a:t>leaders are </a:t>
            </a:r>
            <a:r>
              <a:rPr lang="en-US" sz="3200" b="1" dirty="0"/>
              <a:t>flexible</a:t>
            </a:r>
            <a:r>
              <a:rPr lang="en-US" sz="3200" dirty="0"/>
              <a:t> and depending upon situation, any of the 4 types of leadership: </a:t>
            </a:r>
            <a:r>
              <a:rPr lang="en-US" altLang="en-US" sz="3200" b="1" i="1" dirty="0"/>
              <a:t>Directive, supportive, participative, achievement oriented </a:t>
            </a:r>
          </a:p>
          <a:p>
            <a:pPr>
              <a:defRPr/>
            </a:pPr>
            <a:r>
              <a:rPr lang="en-US" altLang="en-US" sz="3200" b="1" i="1" dirty="0"/>
              <a:t>Situations: </a:t>
            </a:r>
          </a:p>
          <a:p>
            <a:pPr marL="514350" indent="-514350">
              <a:buFontTx/>
              <a:buAutoNum type="alphaLcParenBoth"/>
              <a:defRPr/>
            </a:pPr>
            <a:r>
              <a:rPr lang="en-US" altLang="en-US" sz="3200" i="1" dirty="0"/>
              <a:t>subordinates’ contingency factors </a:t>
            </a:r>
          </a:p>
          <a:p>
            <a:pPr marL="0" indent="0">
              <a:buNone/>
              <a:defRPr/>
            </a:pPr>
            <a:r>
              <a:rPr lang="en-US" altLang="en-US" sz="3200" i="1" dirty="0"/>
              <a:t>(b) internal contingency factors</a:t>
            </a:r>
            <a:endParaRPr lang="en-US" altLang="en-US" i="1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472101-BBB6-423B-83AB-2853329D6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BC9A58-54A7-4431-9D5E-13A57572CA46}" type="datetime1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3CC8AC-1C07-4A44-9410-D2F79C7F7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   98511-999-89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FCE3D8-34B6-4A52-9F00-9256C110D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3004-E10A-40E7-818E-09D81F8404A5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  <p:transition spd="slow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1DFAA824-07CF-4668-91A8-35E211CBD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6858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3200" b="1" dirty="0"/>
              <a:t>8.7 </a:t>
            </a:r>
            <a:r>
              <a:rPr lang="en-US" sz="3200" b="1" u="sng" dirty="0"/>
              <a:t>MODERN THEORETICAL PROCESSES OF LEADERSHIP </a:t>
            </a:r>
            <a:r>
              <a:rPr lang="en-US" sz="3200" b="1" dirty="0"/>
              <a:t> </a:t>
            </a:r>
            <a:endParaRPr lang="en-US" sz="3200" dirty="0"/>
          </a:p>
          <a:p>
            <a:pPr marL="0" indent="0">
              <a:buNone/>
              <a:defRPr/>
            </a:pPr>
            <a:r>
              <a:rPr lang="en-US" sz="3200" b="1" dirty="0"/>
              <a:t>(1) </a:t>
            </a:r>
            <a:r>
              <a:rPr lang="en-US" sz="3200" b="1" u="sng" dirty="0"/>
              <a:t>CHARISMATIC LEADERSHIP</a:t>
            </a:r>
            <a:endParaRPr lang="en-US" sz="3200" b="1" dirty="0"/>
          </a:p>
          <a:p>
            <a:pPr>
              <a:defRPr/>
            </a:pPr>
            <a:r>
              <a:rPr lang="en-US" sz="3200" b="1" i="1" dirty="0"/>
              <a:t>set apart from ordinary people</a:t>
            </a:r>
          </a:p>
          <a:p>
            <a:pPr>
              <a:defRPr/>
            </a:pPr>
            <a:r>
              <a:rPr lang="en-US" sz="3200" i="1" dirty="0"/>
              <a:t>exceptional personal charisma/powers or qualities.</a:t>
            </a:r>
          </a:p>
          <a:p>
            <a:pPr>
              <a:defRPr/>
            </a:pPr>
            <a:endParaRPr lang="en-US" altLang="en-US" sz="2800" dirty="0"/>
          </a:p>
        </p:txBody>
      </p:sp>
      <p:pic>
        <p:nvPicPr>
          <p:cNvPr id="14339" name="Picture 1">
            <a:extLst>
              <a:ext uri="{FF2B5EF4-FFF2-40B4-BE49-F238E27FC236}">
                <a16:creationId xmlns:a16="http://schemas.microsoft.com/office/drawing/2014/main" id="{F73ADF05-5B56-4B54-9E6D-BF5A5F07D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62" b="9524"/>
          <a:stretch/>
        </p:blipFill>
        <p:spPr bwMode="auto">
          <a:xfrm>
            <a:off x="1524000" y="2667000"/>
            <a:ext cx="9144000" cy="368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AC2183-6CC3-4DCE-BE06-F51043CC7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8E0274-326D-48E8-BF1A-BC893CDDC5EF}" type="datetime1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837598-7B9B-497A-B8E4-737357812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   98511-999-89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4FABA8-FEBF-4270-9EBE-37515E903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3004-E10A-40E7-818E-09D81F8404A5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  <p:transition spd="slow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E938BA66-E948-4C28-B7D5-6C381A88B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3200" b="1" dirty="0"/>
              <a:t>(2) </a:t>
            </a:r>
            <a:r>
              <a:rPr lang="en-US" sz="3200" b="1" u="sng" dirty="0"/>
              <a:t>TRANSFORMATIONAL LEADERSHIP</a:t>
            </a:r>
            <a:endParaRPr lang="en-US" sz="3200" dirty="0"/>
          </a:p>
          <a:p>
            <a:pPr marL="571500" indent="-571500">
              <a:buFont typeface="+mj-lt"/>
              <a:buAutoNum type="romanLcPeriod"/>
              <a:defRPr/>
            </a:pPr>
            <a:r>
              <a:rPr lang="en-US" sz="3200" i="1" dirty="0"/>
              <a:t>recognize the need for change; guide that change</a:t>
            </a:r>
          </a:p>
          <a:p>
            <a:pPr marL="571500" indent="-571500">
              <a:buFont typeface="+mj-lt"/>
              <a:buAutoNum type="romanLcPeriod"/>
              <a:defRPr/>
            </a:pPr>
            <a:r>
              <a:rPr lang="en-US" sz="3200" dirty="0"/>
              <a:t>set goals and incentives to push subordinates to higher performance levels, while providing opportunities for personal &amp; professional growth for each employee</a:t>
            </a:r>
            <a:endParaRPr lang="en-US" sz="3200" i="1" dirty="0"/>
          </a:p>
          <a:p>
            <a:pPr marL="571500" indent="-571500">
              <a:buFont typeface="+mj-lt"/>
              <a:buAutoNum type="romanLcPeriod"/>
              <a:defRPr/>
            </a:pPr>
            <a:r>
              <a:rPr lang="en-US" sz="3200" i="1" dirty="0"/>
              <a:t>shifting values, beliefs, &amp; needs of the followers</a:t>
            </a:r>
            <a:endParaRPr lang="en-US" sz="3200" dirty="0"/>
          </a:p>
          <a:p>
            <a:pPr marL="571500" indent="-571500">
              <a:buFont typeface="+mj-lt"/>
              <a:buAutoNum type="romanLcPeriod"/>
              <a:defRPr/>
            </a:pPr>
            <a:r>
              <a:rPr lang="en-US" sz="3200" dirty="0"/>
              <a:t>seek to empower </a:t>
            </a:r>
          </a:p>
          <a:p>
            <a:pPr marL="571500" indent="-571500">
              <a:buFont typeface="+mj-lt"/>
              <a:buAutoNum type="romanLcPeriod"/>
              <a:defRPr/>
            </a:pPr>
            <a:r>
              <a:rPr lang="en-US" sz="3200" dirty="0"/>
              <a:t>goes beyond managing day-to-day operations; </a:t>
            </a:r>
            <a:r>
              <a:rPr lang="en-US" sz="3200" i="1" dirty="0"/>
              <a:t>taking company/ department, etc. to next level of performance &amp; success.</a:t>
            </a:r>
          </a:p>
          <a:p>
            <a:pPr marL="571500" indent="-571500">
              <a:buFont typeface="+mj-lt"/>
              <a:buAutoNum type="romanLcPeriod"/>
              <a:defRPr/>
            </a:pPr>
            <a:r>
              <a:rPr lang="en-US" sz="3200" i="1" dirty="0"/>
              <a:t>team-building &amp; collaboration with employees</a:t>
            </a:r>
            <a:r>
              <a:rPr lang="en-US" sz="3200" dirty="0"/>
              <a:t> </a:t>
            </a:r>
            <a:r>
              <a:rPr lang="en-US" sz="3200" i="1" dirty="0"/>
              <a:t> </a:t>
            </a:r>
          </a:p>
          <a:p>
            <a:pPr marL="571500" indent="-571500">
              <a:buFont typeface="+mj-lt"/>
              <a:buAutoNum type="romanLcPeriod"/>
              <a:defRPr/>
            </a:pPr>
            <a:r>
              <a:rPr lang="en-US" sz="3200" i="1" dirty="0"/>
              <a:t>inspire followers to</a:t>
            </a:r>
            <a:r>
              <a:rPr lang="en-US" sz="3200" dirty="0"/>
              <a:t> </a:t>
            </a:r>
            <a:r>
              <a:rPr lang="en-US" sz="3200" i="1" dirty="0"/>
              <a:t>transcend their self-interests for the good of the organization</a:t>
            </a:r>
            <a:r>
              <a:rPr lang="en-US" sz="3200" dirty="0"/>
              <a:t> </a:t>
            </a:r>
            <a:endParaRPr lang="en-US" altLang="en-US" sz="32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CCCD10-1FA1-431B-AC58-D6D783CBA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957C1-117D-4712-8583-D391FFC528FF}" type="datetime1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6BCD4E-7D1A-4CCC-9C60-161E726D9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   98511-999-89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628F01-12C8-4833-A4B6-980BC12E3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3004-E10A-40E7-818E-09D81F8404A5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  <p:transition spd="slow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91E8C09-B27D-473E-B806-F897DF742F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900238"/>
            <a:ext cx="10515600" cy="623887"/>
          </a:xfrm>
        </p:spPr>
        <p:txBody>
          <a:bodyPr/>
          <a:lstStyle/>
          <a:p>
            <a:pPr algn="ctr" eaLnBrk="1" hangingPunct="1"/>
            <a:r>
              <a:rPr lang="en-US" altLang="en-US" sz="3200"/>
              <a:t>Thank You All!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30D2DEB-C478-4715-9484-F86E07EA0A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2508250"/>
            <a:ext cx="9144000" cy="43497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200"/>
              <a:t>For Your Patience, Comments &amp; Suggestions, and Encouragement!</a:t>
            </a:r>
          </a:p>
          <a:p>
            <a:pPr eaLnBrk="1" hangingPunct="1">
              <a:buFontTx/>
              <a:buNone/>
            </a:pPr>
            <a:endParaRPr lang="en-US" altLang="en-US" sz="3200"/>
          </a:p>
          <a:p>
            <a:pPr algn="ctr" eaLnBrk="1" hangingPunct="1">
              <a:buFontTx/>
              <a:buNone/>
            </a:pPr>
            <a:r>
              <a:rPr lang="en-US" altLang="en-US" sz="3200"/>
              <a:t>         Dr. Sanjay </a:t>
            </a:r>
            <a:r>
              <a:rPr lang="en-US" altLang="en-US" sz="3600"/>
              <a:t>Kumar</a:t>
            </a:r>
            <a:r>
              <a:rPr lang="en-US" altLang="en-US" sz="3200"/>
              <a:t> Shrestha</a:t>
            </a:r>
          </a:p>
          <a:p>
            <a:pPr algn="ctr" eaLnBrk="1" hangingPunct="1">
              <a:buFontTx/>
              <a:buNone/>
            </a:pPr>
            <a:r>
              <a:rPr lang="en-US" altLang="en-US" sz="3200"/>
              <a:t>Professor, CDM, TU, Nepalse</a:t>
            </a:r>
          </a:p>
          <a:p>
            <a:pPr algn="ctr" eaLnBrk="1" hangingPunct="1">
              <a:buFontTx/>
              <a:buNone/>
            </a:pPr>
            <a:r>
              <a:rPr lang="en-US" altLang="en-US" sz="3200">
                <a:hlinkClick r:id="rId2"/>
              </a:rPr>
              <a:t>sanjayjanuary16@gmail.com</a:t>
            </a:r>
            <a:endParaRPr lang="en-US" altLang="en-US" sz="3200"/>
          </a:p>
          <a:p>
            <a:pPr algn="ctr" eaLnBrk="1" hangingPunct="1">
              <a:buFontTx/>
              <a:buNone/>
            </a:pPr>
            <a:r>
              <a:rPr lang="en-US" altLang="en-US" sz="3200"/>
              <a:t>98511-999-89</a:t>
            </a:r>
          </a:p>
          <a:p>
            <a:pPr algn="ctr" eaLnBrk="1" hangingPunct="1">
              <a:buFontTx/>
              <a:buNone/>
            </a:pPr>
            <a:endParaRPr lang="en-US" altLang="en-US" sz="3600"/>
          </a:p>
        </p:txBody>
      </p:sp>
      <p:pic>
        <p:nvPicPr>
          <p:cNvPr id="19460" name="Picture 1">
            <a:extLst>
              <a:ext uri="{FF2B5EF4-FFF2-40B4-BE49-F238E27FC236}">
                <a16:creationId xmlns:a16="http://schemas.microsoft.com/office/drawing/2014/main" id="{A711875E-7B5C-49F6-886C-0F15011122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132138"/>
            <a:ext cx="21336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A6C0F1-DD77-4C77-82B3-297DE9C8A70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FE01BB9-8645-43BC-9E67-96EEC7F22AD5}" type="datetime1">
              <a:rPr lang="en-US"/>
              <a:pPr>
                <a:defRPr/>
              </a:pPr>
              <a:t>9/24/2020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627091-6B44-4EEB-840A-18C5590B8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     98511-999-89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B9F56E-C642-41DB-92F8-5BAB30C65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9D735B-DC12-4C0F-BA52-358DD40E2025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</p:spTree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>
            <a:extLst>
              <a:ext uri="{FF2B5EF4-FFF2-40B4-BE49-F238E27FC236}">
                <a16:creationId xmlns:a16="http://schemas.microsoft.com/office/drawing/2014/main" id="{E7A169C3-8D70-4F56-87E0-457FF5E855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08125" y="1943100"/>
            <a:ext cx="9144000" cy="1143000"/>
          </a:xfrm>
        </p:spPr>
        <p:txBody>
          <a:bodyPr/>
          <a:lstStyle/>
          <a:p>
            <a:pPr algn="ctr">
              <a:defRPr/>
            </a:pPr>
            <a:r>
              <a:rPr lang="en-US" sz="3600" b="1" dirty="0">
                <a:latin typeface="+mn-lt"/>
              </a:rPr>
              <a:t>Entitled </a:t>
            </a:r>
            <a:br>
              <a:rPr lang="en-US" sz="3600" b="1" dirty="0">
                <a:latin typeface="+mn-lt"/>
              </a:rPr>
            </a:br>
            <a:r>
              <a:rPr lang="en-GB" sz="3600" b="1" cap="all" dirty="0">
                <a:effectLst/>
              </a:rPr>
              <a:t>Leadership</a:t>
            </a:r>
            <a:endParaRPr lang="en-US" sz="3600" dirty="0">
              <a:effectLst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03CFBAC-A177-4DD6-A9CD-45E93D46FD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3505200"/>
            <a:ext cx="9144000" cy="3352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600" b="1" dirty="0"/>
              <a:t>Instructor</a:t>
            </a:r>
          </a:p>
          <a:p>
            <a:pPr algn="ctr" eaLnBrk="1" hangingPunct="1">
              <a:buFontTx/>
              <a:buNone/>
            </a:pPr>
            <a:r>
              <a:rPr lang="en-US" altLang="en-US" sz="3600" b="1" dirty="0"/>
              <a:t>Prof. Sanjay Kumar Shrestha, Ph.D.</a:t>
            </a:r>
          </a:p>
          <a:p>
            <a:pPr algn="ctr" eaLnBrk="1" hangingPunct="1">
              <a:buFontTx/>
              <a:buNone/>
            </a:pPr>
            <a:r>
              <a:rPr lang="en-US" altLang="en-US" sz="3600" b="1" dirty="0"/>
              <a:t>Central Department of Management, Tribhuvan </a:t>
            </a:r>
            <a:r>
              <a:rPr lang="en-US" altLang="en-US" sz="3600" b="1" dirty="0" err="1"/>
              <a:t>Univeristy</a:t>
            </a:r>
            <a:r>
              <a:rPr lang="en-US" altLang="en-US" sz="3600" b="1" dirty="0"/>
              <a:t> Kirtipur</a:t>
            </a:r>
          </a:p>
        </p:txBody>
      </p:sp>
      <p:pic>
        <p:nvPicPr>
          <p:cNvPr id="5124" name="Picture 1">
            <a:extLst>
              <a:ext uri="{FF2B5EF4-FFF2-40B4-BE49-F238E27FC236}">
                <a16:creationId xmlns:a16="http://schemas.microsoft.com/office/drawing/2014/main" id="{E476F163-0226-4E28-ADE3-7D9CDC6843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25" y="1600200"/>
            <a:ext cx="2286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4B148C-F3BF-4187-B147-669B60618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AF4EF6-54FA-4BBA-9D74-2DCB6EE3F7A2}" type="datetime1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0D2F46-E958-48BA-A42D-4BA44B456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   98511-999-89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804992-F160-4F61-9634-92167B9E4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3004-E10A-40E7-818E-09D81F8404A5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>
            <a:extLst>
              <a:ext uri="{FF2B5EF4-FFF2-40B4-BE49-F238E27FC236}">
                <a16:creationId xmlns:a16="http://schemas.microsoft.com/office/drawing/2014/main" id="{9D3466C5-0725-4DFB-BCEA-8DDFCC240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7620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altLang="en-US" sz="3200" b="1" u="sng" dirty="0"/>
              <a:t>UNIT</a:t>
            </a:r>
            <a:r>
              <a:rPr lang="en-US" altLang="en-US" sz="3200" b="1" dirty="0"/>
              <a:t> 8</a:t>
            </a:r>
            <a:endParaRPr lang="en-US" altLang="en-US" sz="3200" dirty="0"/>
          </a:p>
          <a:p>
            <a:pPr marL="0" indent="0" algn="ctr">
              <a:spcAft>
                <a:spcPts val="1200"/>
              </a:spcAft>
              <a:buNone/>
              <a:defRPr/>
            </a:pPr>
            <a:r>
              <a:rPr lang="en-US" sz="3200" b="1" cap="all" dirty="0"/>
              <a:t> </a:t>
            </a:r>
            <a:r>
              <a:rPr lang="en-US" sz="3200" b="1" u="sng" cap="all" dirty="0"/>
              <a:t>LEADERSHIP</a:t>
            </a:r>
            <a:endParaRPr lang="en-US" sz="3200" dirty="0"/>
          </a:p>
          <a:p>
            <a:pPr marL="0" indent="0">
              <a:buNone/>
              <a:defRPr/>
            </a:pPr>
            <a:r>
              <a:rPr lang="en-US" sz="3200" b="1" cap="all" dirty="0"/>
              <a:t>8.1 </a:t>
            </a:r>
            <a:r>
              <a:rPr lang="en-US" sz="3200" b="1" u="sng" cap="all" dirty="0"/>
              <a:t>concept OF LEADERSHIP</a:t>
            </a:r>
            <a:endParaRPr lang="en-US" sz="3200" dirty="0"/>
          </a:p>
          <a:p>
            <a:pPr marL="0" indent="0">
              <a:buNone/>
              <a:defRPr/>
            </a:pPr>
            <a:r>
              <a:rPr lang="en-US" altLang="en-US" sz="3200" dirty="0"/>
              <a:t>Leader</a:t>
            </a:r>
          </a:p>
          <a:p>
            <a:pPr marL="0" indent="0">
              <a:buNone/>
              <a:defRPr/>
            </a:pPr>
            <a:r>
              <a:rPr lang="en-US" altLang="en-US" sz="3200" dirty="0"/>
              <a:t>Follower</a:t>
            </a:r>
          </a:p>
          <a:p>
            <a:pPr marL="0" indent="0">
              <a:buNone/>
              <a:defRPr/>
            </a:pPr>
            <a:r>
              <a:rPr lang="en-US" altLang="en-US" sz="3200" dirty="0"/>
              <a:t>Common goal</a:t>
            </a:r>
          </a:p>
          <a:p>
            <a:pPr marL="0" indent="0">
              <a:buNone/>
              <a:defRPr/>
            </a:pPr>
            <a:r>
              <a:rPr lang="en-US" altLang="en-US" sz="3200" dirty="0"/>
              <a:t>Influence (formal or informal power)</a:t>
            </a:r>
          </a:p>
          <a:p>
            <a:pPr marL="0" indent="0">
              <a:buNone/>
              <a:defRPr/>
            </a:pPr>
            <a:endParaRPr lang="en-US" altLang="en-US" sz="1000" dirty="0"/>
          </a:p>
          <a:p>
            <a:pPr marL="0" indent="0">
              <a:buNone/>
              <a:defRPr/>
            </a:pPr>
            <a:r>
              <a:rPr lang="en-US" sz="3200" b="1" cap="all" dirty="0"/>
              <a:t>8.2 </a:t>
            </a:r>
            <a:r>
              <a:rPr lang="en-US" sz="3200" b="1" u="sng" dirty="0"/>
              <a:t>TRADITIONAL THEORIES OF LEADERSHIP </a:t>
            </a:r>
            <a:endParaRPr lang="en-US" sz="3200" dirty="0"/>
          </a:p>
          <a:p>
            <a:pPr marL="0" indent="0">
              <a:buNone/>
              <a:defRPr/>
            </a:pPr>
            <a:r>
              <a:rPr lang="en-US" sz="3200" b="1" dirty="0"/>
              <a:t>Traits theories</a:t>
            </a:r>
            <a:r>
              <a:rPr lang="en-US" sz="3200" dirty="0"/>
              <a:t> and </a:t>
            </a:r>
            <a:r>
              <a:rPr lang="en-US" sz="3200" b="1" dirty="0"/>
              <a:t>behavioral theories</a:t>
            </a:r>
            <a:r>
              <a:rPr lang="en-US" sz="3200" dirty="0"/>
              <a:t> </a:t>
            </a:r>
            <a:endParaRPr lang="en-US" altLang="en-US" sz="32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7BC7CE-2F1C-453C-ADA2-2E8157B3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FB9FB6-951B-4BFE-A6EB-9BC670B46673}" type="datetime1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B6D071-6852-4956-AFEF-57B77E9DF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   98511-999-89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C4CB32-0AD0-470B-93EA-2DC705170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3004-E10A-40E7-818E-09D81F8404A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p:transition spd="slow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8E38FAA4-0FFA-4CF1-8683-FC85A5215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28600"/>
            <a:ext cx="9144000" cy="6629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b="1" dirty="0"/>
              <a:t>(A) </a:t>
            </a:r>
            <a:r>
              <a:rPr lang="en-US" sz="2800" b="1" u="sng" dirty="0"/>
              <a:t>TRAIT THEORIES OF LEADERSHIP</a:t>
            </a:r>
            <a:endParaRPr lang="en-US" sz="2800" dirty="0"/>
          </a:p>
          <a:p>
            <a:pPr marL="0" indent="0">
              <a:buNone/>
              <a:defRPr/>
            </a:pPr>
            <a:r>
              <a:rPr lang="en-US" sz="2800" i="1" dirty="0"/>
              <a:t>-Leaders are born not made</a:t>
            </a:r>
            <a:r>
              <a:rPr lang="en-US" sz="2800" dirty="0"/>
              <a:t> </a:t>
            </a:r>
          </a:p>
          <a:p>
            <a:pPr marL="0" indent="0">
              <a:buNone/>
              <a:defRPr/>
            </a:pPr>
            <a:r>
              <a:rPr lang="en-US" altLang="en-US" sz="2800" dirty="0"/>
              <a:t>-physical, psychological traits, etc.</a:t>
            </a:r>
          </a:p>
          <a:p>
            <a:pPr marL="0" indent="0">
              <a:buNone/>
              <a:defRPr/>
            </a:pPr>
            <a:endParaRPr lang="en-US" altLang="en-US" sz="200" dirty="0"/>
          </a:p>
          <a:p>
            <a:pPr marL="0" indent="0">
              <a:buNone/>
              <a:defRPr/>
            </a:pPr>
            <a:r>
              <a:rPr lang="en-US" sz="2800" b="1" cap="all" dirty="0"/>
              <a:t>(B) </a:t>
            </a:r>
            <a:r>
              <a:rPr lang="en-US" sz="2800" b="1" u="sng" dirty="0"/>
              <a:t>Behavioral theories</a:t>
            </a:r>
            <a:endParaRPr lang="en-US" sz="2800" dirty="0"/>
          </a:p>
          <a:p>
            <a:pPr marL="0" indent="0">
              <a:buNone/>
              <a:defRPr/>
            </a:pPr>
            <a:r>
              <a:rPr lang="en-US" sz="2800" i="1" dirty="0"/>
              <a:t>-leaders can be made </a:t>
            </a:r>
          </a:p>
          <a:p>
            <a:pPr marL="0" indent="0">
              <a:buNone/>
              <a:defRPr/>
            </a:pPr>
            <a:r>
              <a:rPr lang="en-US" sz="2800" i="1" dirty="0"/>
              <a:t>-specific behavior differentiate leaders form non-leaders.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altLang="en-US" sz="2800" u="sng" dirty="0"/>
              <a:t>Ohio State Studies</a:t>
            </a:r>
          </a:p>
          <a:p>
            <a:pPr marL="0" indent="0">
              <a:buNone/>
              <a:defRPr/>
            </a:pPr>
            <a:r>
              <a:rPr lang="en-US" sz="2800" i="1" dirty="0"/>
              <a:t>-Initiating-structure behavior</a:t>
            </a:r>
          </a:p>
          <a:p>
            <a:pPr marL="0" indent="0">
              <a:buNone/>
              <a:defRPr/>
            </a:pPr>
            <a:r>
              <a:rPr lang="en-US" altLang="en-US" sz="2800" i="1" dirty="0"/>
              <a:t>-</a:t>
            </a:r>
            <a:r>
              <a:rPr lang="en-US" sz="2800" i="1" dirty="0"/>
              <a:t>Consideration behavior</a:t>
            </a:r>
            <a:endParaRPr lang="en-US" sz="2800" dirty="0"/>
          </a:p>
          <a:p>
            <a:pPr marL="0" indent="0">
              <a:buNone/>
              <a:defRPr/>
            </a:pPr>
            <a:r>
              <a:rPr lang="en-US" sz="2800" dirty="0"/>
              <a:t>2. </a:t>
            </a:r>
            <a:r>
              <a:rPr lang="en-US" sz="2800" u="sng" dirty="0"/>
              <a:t>University of Michigan Studies</a:t>
            </a:r>
          </a:p>
          <a:p>
            <a:pPr marL="0" indent="0">
              <a:buNone/>
              <a:defRPr/>
            </a:pPr>
            <a:r>
              <a:rPr lang="en-US" sz="2800" dirty="0"/>
              <a:t>Production-oriented </a:t>
            </a:r>
            <a:r>
              <a:rPr lang="en-US" sz="2800" i="1" dirty="0"/>
              <a:t>(Job- centered)</a:t>
            </a:r>
            <a:r>
              <a:rPr lang="en-US" sz="2800" dirty="0"/>
              <a:t> leader behavior </a:t>
            </a:r>
          </a:p>
          <a:p>
            <a:pPr marL="0" indent="0">
              <a:buNone/>
              <a:defRPr/>
            </a:pPr>
            <a:r>
              <a:rPr lang="en-US" sz="2800" dirty="0"/>
              <a:t>Employee-oriented</a:t>
            </a:r>
            <a:r>
              <a:rPr lang="en-US" sz="2800" i="1" dirty="0"/>
              <a:t> (employee-centered)</a:t>
            </a:r>
            <a:r>
              <a:rPr lang="en-US" sz="2800" dirty="0"/>
              <a:t> leader behavior</a:t>
            </a:r>
            <a:endParaRPr lang="en-US" altLang="en-US" sz="2400" u="sng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1CB632-55DB-42F5-B28E-696F7A229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6A992B-5575-492D-BDB3-F23585300837}" type="datetime1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7D341B-CF83-4F89-AA72-4A4C35AD7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   98511-999-89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C03C82-0B42-43D3-AE63-C9F6FB167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3004-E10A-40E7-818E-09D81F8404A5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  <p:transition spd="slow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AAD7BEAF-E42C-4708-9DBF-5579CAA00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501650"/>
            <a:ext cx="9144000" cy="635635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3200" b="1" dirty="0"/>
              <a:t>3) </a:t>
            </a:r>
            <a:r>
              <a:rPr lang="en-US" sz="3200" b="1" u="sng" dirty="0"/>
              <a:t>The Managerial Grid leadership</a:t>
            </a:r>
            <a:r>
              <a:rPr lang="en-US" sz="3200" dirty="0"/>
              <a:t>   </a:t>
            </a:r>
          </a:p>
          <a:p>
            <a:pPr>
              <a:defRPr/>
            </a:pPr>
            <a:endParaRPr lang="en-US" altLang="en-US" dirty="0"/>
          </a:p>
        </p:txBody>
      </p:sp>
      <p:pic>
        <p:nvPicPr>
          <p:cNvPr id="8195" name="Picture 1">
            <a:extLst>
              <a:ext uri="{FF2B5EF4-FFF2-40B4-BE49-F238E27FC236}">
                <a16:creationId xmlns:a16="http://schemas.microsoft.com/office/drawing/2014/main" id="{8A966F36-7110-45A4-88D4-9DC36F1C22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2" t="10592" r="5854" b="5773"/>
          <a:stretch/>
        </p:blipFill>
        <p:spPr bwMode="auto">
          <a:xfrm>
            <a:off x="1828800" y="1066800"/>
            <a:ext cx="8305800" cy="528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485B45-6CF9-48B0-8F04-D36A8D1C0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5BC561-AA9D-4043-9E39-1B2AC14344F7}" type="datetime1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E89974-971E-4FC1-B841-A463FB586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   98511-999-89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D40962-3F9E-4C41-A2CA-DE74B10DB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3004-E10A-40E7-818E-09D81F8404A5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  <p:transition spd="slow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4706C7A0-6EB9-4827-8D73-46FA97911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609600"/>
            <a:ext cx="9144000" cy="6248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3200" b="1" dirty="0"/>
              <a:t>8.3  </a:t>
            </a:r>
            <a:r>
              <a:rPr lang="en-US" sz="3200" b="1" u="sng" dirty="0"/>
              <a:t>FROM TRAITS TO STATES AND SKILLS DEVELOPMENT</a:t>
            </a:r>
            <a:endParaRPr lang="en-US" sz="3200" dirty="0"/>
          </a:p>
          <a:p>
            <a:pPr>
              <a:defRPr/>
            </a:pPr>
            <a:r>
              <a:rPr lang="en-US" sz="3200" dirty="0"/>
              <a:t>bridge between trait theories to situational theories</a:t>
            </a:r>
          </a:p>
          <a:p>
            <a:pPr>
              <a:defRPr/>
            </a:pPr>
            <a:r>
              <a:rPr lang="en-US" sz="3200" dirty="0"/>
              <a:t>positive organizational behavior (POB) constructs optimism, hope, resiliency, emotional intelligence, and especially self-efficacy are related to effective leaders</a:t>
            </a:r>
          </a:p>
          <a:p>
            <a:pPr>
              <a:defRPr/>
            </a:pPr>
            <a:r>
              <a:rPr lang="en-US" sz="3200" dirty="0"/>
              <a:t>technical, conceptual, and human skills needed for effective  management.</a:t>
            </a:r>
          </a:p>
          <a:p>
            <a:pPr>
              <a:defRPr/>
            </a:pPr>
            <a:r>
              <a:rPr lang="en-US" sz="3200" dirty="0"/>
              <a:t>leadership skills such as creativity, organization, persuasiveness, diplomacy and tactfulness, knowledge of the task, and the ability to speak well.</a:t>
            </a:r>
          </a:p>
          <a:p>
            <a:pPr>
              <a:defRPr/>
            </a:pPr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ABFC91-4DDE-46C5-ACB6-EF69327BF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54205F-ACEC-41B4-B165-AA9C8D0E493E}" type="datetime1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34C0D4-E8E7-47C7-A966-425BD14DD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   98511-999-89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89C4B6-9926-4C50-845F-802816078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3004-E10A-40E7-818E-09D81F8404A5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  <p:transition spd="slow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C1102DB4-632C-44D5-A888-010E95620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762000"/>
            <a:ext cx="9144000" cy="65532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b="1" dirty="0"/>
              <a:t>8.4 </a:t>
            </a:r>
            <a:r>
              <a:rPr lang="en-US" altLang="en-US" sz="2800" b="1" u="sng" dirty="0"/>
              <a:t>GROUP AND EXCHANGE THEORIES OF LEADERSHIP </a:t>
            </a:r>
          </a:p>
          <a:p>
            <a:pPr marL="0" indent="0">
              <a:buNone/>
            </a:pPr>
            <a:endParaRPr lang="en-US" altLang="en-US" sz="2800" dirty="0"/>
          </a:p>
        </p:txBody>
      </p:sp>
      <p:pic>
        <p:nvPicPr>
          <p:cNvPr id="10243" name="Picture 1">
            <a:extLst>
              <a:ext uri="{FF2B5EF4-FFF2-40B4-BE49-F238E27FC236}">
                <a16:creationId xmlns:a16="http://schemas.microsoft.com/office/drawing/2014/main" id="{A210EE86-F1FE-4668-8AA6-EDEF57DC6D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9" t="8989" r="3252" b="13484"/>
          <a:stretch/>
        </p:blipFill>
        <p:spPr bwMode="auto">
          <a:xfrm>
            <a:off x="1676400" y="1295400"/>
            <a:ext cx="8839200" cy="506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34281A-B4C9-4F82-9A95-B934339AD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C206DB-F0A3-4AD1-8A66-2BACDA0A1603}" type="datetime1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B35C32-9C1D-4CA2-8164-02A25C99C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   98511-999-89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C3144A-2FBA-4A5F-B991-783BCD1DD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3004-E10A-40E7-818E-09D81F8404A5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  <p:transition spd="slow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75F27572-F6ED-4473-838E-E35740AC9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838200"/>
            <a:ext cx="9144000" cy="6019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3200" b="1" cap="all" dirty="0"/>
              <a:t>8.5 </a:t>
            </a:r>
            <a:r>
              <a:rPr lang="en-US" sz="3200" b="1" u="sng" cap="all" dirty="0"/>
              <a:t>contingency theory of leadership</a:t>
            </a:r>
            <a:endParaRPr lang="en-US" sz="3200" dirty="0"/>
          </a:p>
          <a:p>
            <a:pPr>
              <a:defRPr/>
            </a:pPr>
            <a:r>
              <a:rPr lang="en-US" sz="3200" b="1" u="sng" dirty="0"/>
              <a:t>Fiedler’s LPC theory</a:t>
            </a:r>
            <a:endParaRPr lang="en-US" sz="3200" dirty="0"/>
          </a:p>
          <a:p>
            <a:pPr>
              <a:defRPr/>
            </a:pPr>
            <a:r>
              <a:rPr lang="en-US" sz="3200" i="1" dirty="0"/>
              <a:t>Least preferred coworker theory</a:t>
            </a:r>
          </a:p>
          <a:p>
            <a:pPr>
              <a:defRPr/>
            </a:pPr>
            <a:r>
              <a:rPr lang="en-US" sz="3200" b="1" i="1" u="sng" dirty="0"/>
              <a:t>trait approach</a:t>
            </a:r>
            <a:r>
              <a:rPr lang="en-US" sz="3200" dirty="0"/>
              <a:t> and </a:t>
            </a:r>
            <a:r>
              <a:rPr lang="en-US" sz="3200" b="1" i="1" u="sng" dirty="0"/>
              <a:t>behavioral approach</a:t>
            </a:r>
            <a:endParaRPr lang="en-US" sz="3200" i="1" dirty="0"/>
          </a:p>
          <a:p>
            <a:pPr>
              <a:defRPr/>
            </a:pPr>
            <a:r>
              <a:rPr lang="en-US" sz="3200" u="sng" dirty="0"/>
              <a:t>2 types of leadership: </a:t>
            </a:r>
          </a:p>
          <a:p>
            <a:pPr>
              <a:defRPr/>
            </a:pPr>
            <a:r>
              <a:rPr lang="en-US" sz="3200" i="1" dirty="0"/>
              <a:t>Task-oriented</a:t>
            </a:r>
            <a:r>
              <a:rPr lang="en-US" sz="3200" dirty="0"/>
              <a:t>  </a:t>
            </a:r>
          </a:p>
          <a:p>
            <a:pPr>
              <a:defRPr/>
            </a:pPr>
            <a:r>
              <a:rPr lang="en-US" sz="3200" i="1" dirty="0"/>
              <a:t>Relationship-oriented</a:t>
            </a:r>
            <a:r>
              <a:rPr lang="en-US" sz="3200" dirty="0"/>
              <a:t> </a:t>
            </a:r>
          </a:p>
          <a:p>
            <a:pPr>
              <a:defRPr/>
            </a:pPr>
            <a:r>
              <a:rPr lang="en-US" sz="3200" dirty="0"/>
              <a:t>1 to 8 scale for each of the 16 sets of contrasting adjectives</a:t>
            </a:r>
          </a:p>
          <a:p>
            <a:pPr>
              <a:defRPr/>
            </a:pPr>
            <a:r>
              <a:rPr lang="en-US" sz="3200" b="1" dirty="0"/>
              <a:t>match the leader with the situation</a:t>
            </a:r>
            <a:endParaRPr lang="en-US" altLang="en-US" sz="32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9C6C4B-73D4-4B84-9693-82E5751A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34B68E-0667-4543-82EC-037F18939E56}" type="datetime1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2AE931-8AE5-4C14-975E-A2B9B8950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   98511-999-89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8F52B-7391-4ABB-8D86-E0EF93238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3004-E10A-40E7-818E-09D81F8404A5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  <p:transition spd="slow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>
            <a:extLst>
              <a:ext uri="{FF2B5EF4-FFF2-40B4-BE49-F238E27FC236}">
                <a16:creationId xmlns:a16="http://schemas.microsoft.com/office/drawing/2014/main" id="{71BEE89C-0963-4E85-9C36-78F9CF4C0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14400"/>
            <a:ext cx="91440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200" dirty="0"/>
              <a:t>1. </a:t>
            </a:r>
            <a:r>
              <a:rPr lang="en-US" altLang="en-US" sz="3200" u="sng" dirty="0"/>
              <a:t>Leader-member relations </a:t>
            </a:r>
          </a:p>
          <a:p>
            <a:pPr marL="0" indent="0">
              <a:buNone/>
            </a:pPr>
            <a:r>
              <a:rPr lang="en-US" altLang="en-US" sz="3200" dirty="0"/>
              <a:t>2. </a:t>
            </a:r>
            <a:r>
              <a:rPr lang="en-US" altLang="en-US" sz="3200" u="sng" dirty="0"/>
              <a:t>Task structure </a:t>
            </a:r>
          </a:p>
          <a:p>
            <a:pPr marL="0" indent="0">
              <a:buNone/>
            </a:pPr>
            <a:r>
              <a:rPr lang="en-US" altLang="en-US" sz="3200" dirty="0"/>
              <a:t>3.</a:t>
            </a:r>
            <a:r>
              <a:rPr lang="en-US" altLang="en-US" sz="3200" u="sng" dirty="0"/>
              <a:t> Position power of leader</a:t>
            </a:r>
            <a:r>
              <a:rPr lang="en-US" altLang="en-US" sz="3200" dirty="0"/>
              <a:t> </a:t>
            </a:r>
          </a:p>
          <a:p>
            <a:pPr marL="0" indent="0">
              <a:buNone/>
            </a:pPr>
            <a:endParaRPr lang="en-US" altLang="en-US" sz="500" dirty="0"/>
          </a:p>
          <a:p>
            <a:pPr marL="0" indent="0">
              <a:buNone/>
            </a:pPr>
            <a:r>
              <a:rPr lang="en-US" altLang="en-US" sz="3200" dirty="0"/>
              <a:t>-</a:t>
            </a:r>
            <a:r>
              <a:rPr lang="en-US" altLang="en-US" sz="3200" i="1" u="sng" dirty="0"/>
              <a:t>Most favorable situation for task oriented leader</a:t>
            </a:r>
            <a:r>
              <a:rPr lang="en-US" altLang="en-US" sz="3200" dirty="0"/>
              <a:t> </a:t>
            </a:r>
          </a:p>
          <a:p>
            <a:pPr marL="0" indent="0">
              <a:buNone/>
            </a:pPr>
            <a:r>
              <a:rPr lang="en-US" altLang="en-US" sz="3200" dirty="0"/>
              <a:t>-Good leader-member relations exist.</a:t>
            </a:r>
          </a:p>
          <a:p>
            <a:pPr marL="0" indent="0">
              <a:buNone/>
            </a:pPr>
            <a:r>
              <a:rPr lang="en-US" altLang="en-US" sz="3200" dirty="0"/>
              <a:t>-Highly structured task of employees</a:t>
            </a:r>
          </a:p>
          <a:p>
            <a:pPr marL="0" indent="0">
              <a:buNone/>
            </a:pPr>
            <a:r>
              <a:rPr lang="en-US" altLang="en-US" sz="3200" dirty="0"/>
              <a:t>-Stronger leader-position power exists</a:t>
            </a:r>
          </a:p>
          <a:p>
            <a:pPr marL="0" indent="0">
              <a:buNone/>
            </a:pPr>
            <a:endParaRPr lang="en-US" altLang="en-US" sz="1100" b="1" dirty="0"/>
          </a:p>
          <a:p>
            <a:pPr marL="0" indent="0">
              <a:buNone/>
            </a:pPr>
            <a:r>
              <a:rPr lang="en-US" altLang="en-US" sz="3200" b="1" i="1" u="sng" dirty="0"/>
              <a:t>When relationship leadership is most effective</a:t>
            </a:r>
            <a:endParaRPr lang="en-US" altLang="en-US" sz="3200" dirty="0"/>
          </a:p>
          <a:p>
            <a:pPr marL="0" indent="0">
              <a:buNone/>
            </a:pPr>
            <a:r>
              <a:rPr lang="en-US" altLang="en-US" sz="3200" dirty="0"/>
              <a:t>-Other combinations, </a:t>
            </a:r>
            <a:r>
              <a:rPr lang="en-US" altLang="en-US" sz="3200" i="1" dirty="0"/>
              <a:t>i.e. one is high, the other is low </a:t>
            </a:r>
            <a:endParaRPr lang="en-US" altLang="en-US" sz="3200" dirty="0"/>
          </a:p>
          <a:p>
            <a:pPr marL="0" indent="0">
              <a:buNone/>
            </a:pPr>
            <a:endParaRPr lang="en-US" altLang="en-US" b="1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453851-CB11-4286-AB3B-E42C2EC6E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BC3F31-CA2B-49CA-87B2-4F9D141B70E4}" type="datetime1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109517-018E-4EEB-B246-5C5FB9A3E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   98511-999-89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A7C8D7-683F-49A5-82D2-F12CD9544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3004-E10A-40E7-818E-09D81F8404A5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  <p:transition spd="slow">
    <p:random/>
  </p:transition>
</p:sld>
</file>

<file path=ppt/theme/theme1.xml><?xml version="1.0" encoding="utf-8"?>
<a:theme xmlns:a="http://schemas.openxmlformats.org/drawingml/2006/main" name="Mountain Top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2984</TotalTime>
  <Words>617</Words>
  <Application>Microsoft Office PowerPoint</Application>
  <PresentationFormat>Widescreen</PresentationFormat>
  <Paragraphs>126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Mountain Top</vt:lpstr>
      <vt:lpstr> Welcome! </vt:lpstr>
      <vt:lpstr>Entitled  Leadership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All!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Sanjay K. Shrestha</dc:creator>
  <cp:lastModifiedBy>Sanjay Kumar Shrestha</cp:lastModifiedBy>
  <cp:revision>478</cp:revision>
  <cp:lastPrinted>1601-01-01T00:00:00Z</cp:lastPrinted>
  <dcterms:created xsi:type="dcterms:W3CDTF">1601-01-01T00:00:00Z</dcterms:created>
  <dcterms:modified xsi:type="dcterms:W3CDTF">2020-09-24T16:06:36Z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