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8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FD416C-3D67-4D03-8E90-0D6671C4A4E2}" type="datetimeFigureOut">
              <a:rPr lang="en-US" smtClean="0"/>
              <a:t>8/25/2021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4C048F-E836-4DF0-8BEE-33E813103EDC}" type="slidenum">
              <a:rPr lang="en-US" smtClean="0"/>
              <a:t>‹#›</a:t>
            </a:fld>
            <a:endParaRPr lang="en-US"/>
          </a:p>
        </p:txBody>
      </p:sp>
    </p:spTree>
    <p:extLst>
      <p:ext uri="{BB962C8B-B14F-4D97-AF65-F5344CB8AC3E}">
        <p14:creationId xmlns:p14="http://schemas.microsoft.com/office/powerpoint/2010/main" val="69732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A91F2BA-42DA-4687-A9E2-98EAAB0D9272}" type="slidenum">
              <a:rPr lang="en-US" altLang="en-US" sz="1200"/>
              <a:pPr eaLnBrk="1" hangingPunct="1"/>
              <a:t>5</a:t>
            </a:fld>
            <a:endParaRPr lang="en-US" altLang="en-US" sz="1200"/>
          </a:p>
        </p:txBody>
      </p:sp>
    </p:spTree>
    <p:extLst>
      <p:ext uri="{BB962C8B-B14F-4D97-AF65-F5344CB8AC3E}">
        <p14:creationId xmlns:p14="http://schemas.microsoft.com/office/powerpoint/2010/main" val="1648344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856FC1-7401-4EAC-A3EB-533201DA3EC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2237326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56FC1-7401-4EAC-A3EB-533201DA3EC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425864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56FC1-7401-4EAC-A3EB-533201DA3EC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405057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56FC1-7401-4EAC-A3EB-533201DA3EC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185637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856FC1-7401-4EAC-A3EB-533201DA3EC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599594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856FC1-7401-4EAC-A3EB-533201DA3EC5}"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116742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856FC1-7401-4EAC-A3EB-533201DA3EC5}" type="datetimeFigureOut">
              <a:rPr lang="en-US" smtClean="0"/>
              <a:t>8/25/2021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629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856FC1-7401-4EAC-A3EB-533201DA3EC5}" type="datetimeFigureOut">
              <a:rPr lang="en-US" smtClean="0"/>
              <a:t>8/25/2021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379140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56FC1-7401-4EAC-A3EB-533201DA3EC5}" type="datetimeFigureOut">
              <a:rPr lang="en-US" smtClean="0"/>
              <a:t>8/25/2021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4281690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856FC1-7401-4EAC-A3EB-533201DA3EC5}"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240372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856FC1-7401-4EAC-A3EB-533201DA3EC5}"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BCFF5-EC8A-472B-9F90-7B5CA7171F85}" type="slidenum">
              <a:rPr lang="en-US" smtClean="0"/>
              <a:t>‹#›</a:t>
            </a:fld>
            <a:endParaRPr lang="en-US"/>
          </a:p>
        </p:txBody>
      </p:sp>
    </p:spTree>
    <p:extLst>
      <p:ext uri="{BB962C8B-B14F-4D97-AF65-F5344CB8AC3E}">
        <p14:creationId xmlns:p14="http://schemas.microsoft.com/office/powerpoint/2010/main" val="75264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56FC1-7401-4EAC-A3EB-533201DA3EC5}" type="datetimeFigureOut">
              <a:rPr lang="en-US" smtClean="0"/>
              <a:t>8/25/2021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BCFF5-EC8A-472B-9F90-7B5CA7171F85}" type="slidenum">
              <a:rPr lang="en-US" smtClean="0"/>
              <a:t>‹#›</a:t>
            </a:fld>
            <a:endParaRPr lang="en-US"/>
          </a:p>
        </p:txBody>
      </p:sp>
    </p:spTree>
    <p:extLst>
      <p:ext uri="{BB962C8B-B14F-4D97-AF65-F5344CB8AC3E}">
        <p14:creationId xmlns:p14="http://schemas.microsoft.com/office/powerpoint/2010/main" val="535070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0"/>
            <a:ext cx="8229600" cy="762000"/>
          </a:xfrm>
        </p:spPr>
        <p:txBody>
          <a:bodyPr/>
          <a:lstStyle/>
          <a:p>
            <a:r>
              <a:rPr lang="en-US" dirty="0" smtClean="0">
                <a:latin typeface="Times New Roman" pitchFamily="18" charset="0"/>
                <a:cs typeface="Times New Roman" pitchFamily="18" charset="0"/>
              </a:rPr>
              <a:t>Research methodology</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0" y="762000"/>
            <a:ext cx="12192000" cy="6096000"/>
          </a:xfrm>
        </p:spPr>
        <p:txBody>
          <a:bodyPr>
            <a:normAutofit/>
          </a:bodyPr>
          <a:lstStyle/>
          <a:p>
            <a:r>
              <a:rPr lang="en-US" sz="3200" dirty="0" smtClean="0">
                <a:latin typeface="Times New Roman" pitchFamily="18" charset="0"/>
                <a:cs typeface="Times New Roman" pitchFamily="18" charset="0"/>
              </a:rPr>
              <a:t>Research means technical and organized search for relevant information on a particular topic.</a:t>
            </a:r>
          </a:p>
          <a:p>
            <a:r>
              <a:rPr lang="en-US" sz="3200" dirty="0" smtClean="0">
                <a:latin typeface="Times New Roman" pitchFamily="18" charset="0"/>
                <a:cs typeface="Times New Roman" pitchFamily="18" charset="0"/>
              </a:rPr>
              <a:t>It is defined as an academic activity that involves identifying the research problem, formulating a hypothesis, collecting and analyzing data and reaching specific conclusions in the form of solutions or general theories. </a:t>
            </a:r>
          </a:p>
          <a:p>
            <a:r>
              <a:rPr lang="en-US" sz="3200" dirty="0" smtClean="0">
                <a:latin typeface="Times New Roman" pitchFamily="18" charset="0"/>
                <a:cs typeface="Times New Roman" pitchFamily="18" charset="0"/>
              </a:rPr>
              <a:t>The primary objective of research is to find solutions for problems in a methodical and systematic way. </a:t>
            </a:r>
          </a:p>
          <a:p>
            <a:r>
              <a:rPr lang="en-US" sz="3200" dirty="0" smtClean="0">
                <a:latin typeface="Times New Roman" pitchFamily="18" charset="0"/>
                <a:cs typeface="Times New Roman" pitchFamily="18" charset="0"/>
              </a:rPr>
              <a:t>Various types of researches can be done for different fields, </a:t>
            </a:r>
          </a:p>
          <a:p>
            <a:pPr lvl="1">
              <a:buNone/>
            </a:pPr>
            <a:r>
              <a:rPr lang="en-US" sz="3200" b="1" dirty="0" smtClean="0">
                <a:latin typeface="Times New Roman" pitchFamily="18" charset="0"/>
                <a:cs typeface="Times New Roman" pitchFamily="18" charset="0"/>
              </a:rPr>
              <a:t>Fundamental research</a:t>
            </a:r>
            <a:r>
              <a:rPr lang="en-US" sz="3200" dirty="0" smtClean="0">
                <a:latin typeface="Times New Roman" pitchFamily="18" charset="0"/>
                <a:cs typeface="Times New Roman" pitchFamily="18" charset="0"/>
              </a:rPr>
              <a:t>: for identifying the important principles of the research field </a:t>
            </a:r>
          </a:p>
          <a:p>
            <a:pPr lvl="1">
              <a:buNone/>
            </a:pPr>
            <a:r>
              <a:rPr lang="en-US" sz="3200" b="1" dirty="0" smtClean="0">
                <a:latin typeface="Times New Roman" pitchFamily="18" charset="0"/>
                <a:cs typeface="Times New Roman" pitchFamily="18" charset="0"/>
              </a:rPr>
              <a:t>applied research</a:t>
            </a:r>
            <a:r>
              <a:rPr lang="en-US" sz="3200" dirty="0" smtClean="0">
                <a:latin typeface="Times New Roman" pitchFamily="18" charset="0"/>
                <a:cs typeface="Times New Roman" pitchFamily="18" charset="0"/>
              </a:rPr>
              <a:t>: for solving an immediate problem</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43442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09600"/>
          </a:xfrm>
        </p:spPr>
        <p:txBody>
          <a:bodyPr>
            <a:normAutofit fontScale="90000"/>
          </a:bodyPr>
          <a:lstStyle/>
          <a:p>
            <a:r>
              <a:rPr lang="en-US" b="1" dirty="0" smtClean="0">
                <a:latin typeface="Times New Roman" pitchFamily="18" charset="0"/>
                <a:cs typeface="Times New Roman" pitchFamily="18" charset="0"/>
              </a:rPr>
              <a:t>Causal (experimental) research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12192000" cy="6248400"/>
          </a:xfrm>
        </p:spPr>
        <p:txBody>
          <a:bodyPr>
            <a:normAutofit/>
          </a:bodyPr>
          <a:lstStyle/>
          <a:p>
            <a:r>
              <a:rPr lang="en-US" b="1" dirty="0" smtClean="0">
                <a:latin typeface="Times New Roman" pitchFamily="18" charset="0"/>
                <a:cs typeface="Times New Roman" pitchFamily="18" charset="0"/>
              </a:rPr>
              <a:t>Causal research</a:t>
            </a:r>
            <a:r>
              <a:rPr lang="en-US" dirty="0" smtClean="0">
                <a:latin typeface="Times New Roman" pitchFamily="18" charset="0"/>
                <a:cs typeface="Times New Roman" pitchFamily="18" charset="0"/>
              </a:rPr>
              <a:t>, this type of research is concerned with finding cause and effect relationship.</a:t>
            </a:r>
          </a:p>
          <a:p>
            <a:r>
              <a:rPr lang="en-US" dirty="0" smtClean="0">
                <a:latin typeface="Times New Roman" pitchFamily="18" charset="0"/>
                <a:cs typeface="Times New Roman" pitchFamily="18" charset="0"/>
              </a:rPr>
              <a:t>Normally experiments are conducted in this type of research.</a:t>
            </a:r>
          </a:p>
          <a:p>
            <a:r>
              <a:rPr lang="en-US" dirty="0" smtClean="0">
                <a:latin typeface="Times New Roman" pitchFamily="18" charset="0"/>
                <a:cs typeface="Times New Roman" pitchFamily="18" charset="0"/>
              </a:rPr>
              <a:t>The researcher has an hypothesis that if an experimental variable (advertisement, shelf display, training) is applied to an experimental unit (consumer, store, sales representative), it will have a measurable effect (remembering brand name, unit sold, calls made).</a:t>
            </a:r>
          </a:p>
          <a:p>
            <a:pPr>
              <a:defRPr/>
            </a:pPr>
            <a:r>
              <a:rPr lang="en-US" dirty="0" smtClean="0">
                <a:latin typeface="Times New Roman" pitchFamily="18" charset="0"/>
                <a:cs typeface="Times New Roman" pitchFamily="18" charset="0"/>
              </a:rPr>
              <a:t>Experiments can be conducted in a laboratory or in the field.</a:t>
            </a:r>
          </a:p>
          <a:p>
            <a:pPr>
              <a:defRPr/>
            </a:pPr>
            <a:r>
              <a:rPr lang="en-US" dirty="0" smtClean="0">
                <a:latin typeface="Times New Roman" pitchFamily="18" charset="0"/>
                <a:cs typeface="Times New Roman" pitchFamily="18" charset="0"/>
              </a:rPr>
              <a:t>In laboratory experiment test subject (consumer) are brought to a theatre or conference hall and exposed to and experimental variable (TV commercials).</a:t>
            </a:r>
          </a:p>
          <a:p>
            <a:pPr>
              <a:defRPr/>
            </a:pPr>
            <a:r>
              <a:rPr lang="en-US" dirty="0" smtClean="0">
                <a:latin typeface="Times New Roman" pitchFamily="18" charset="0"/>
                <a:cs typeface="Times New Roman" pitchFamily="18" charset="0"/>
              </a:rPr>
              <a:t>In field experiment, experimental variable is taken to the field ( new package tested in store or new product is given to consumer and asked to try in their homes) and measurement is made to test subject reaction.</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9518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lstStyle/>
          <a:p>
            <a:r>
              <a:rPr lang="en-US" dirty="0" smtClean="0">
                <a:latin typeface="Times New Roman" pitchFamily="18" charset="0"/>
                <a:cs typeface="Times New Roman" pitchFamily="18" charset="0"/>
              </a:rPr>
              <a:t>Secondary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12192000" cy="5791200"/>
          </a:xfrm>
        </p:spPr>
        <p:txBody>
          <a:bodyPr>
            <a:normAutofit/>
          </a:bodyPr>
          <a:lstStyle/>
          <a:p>
            <a:r>
              <a:rPr lang="en-US" dirty="0" smtClean="0">
                <a:latin typeface="Times New Roman" pitchFamily="18" charset="0"/>
                <a:cs typeface="Times New Roman" pitchFamily="18" charset="0"/>
              </a:rPr>
              <a:t>Secondary data are data previously gathered for some other purpose.</a:t>
            </a:r>
          </a:p>
          <a:p>
            <a:r>
              <a:rPr lang="en-US" dirty="0" smtClean="0">
                <a:latin typeface="Times New Roman" pitchFamily="18" charset="0"/>
                <a:cs typeface="Times New Roman" pitchFamily="18" charset="0"/>
              </a:rPr>
              <a:t>There is some confusion about the terms “primary” and “secondary.”</a:t>
            </a:r>
          </a:p>
          <a:p>
            <a:r>
              <a:rPr lang="en-US" dirty="0" smtClean="0">
                <a:latin typeface="Times New Roman" pitchFamily="18" charset="0"/>
                <a:cs typeface="Times New Roman" pitchFamily="18" charset="0"/>
              </a:rPr>
              <a:t>Whether the data are primary or secondary is determined by whether they originated with the specific study in consideration or not.</a:t>
            </a:r>
          </a:p>
          <a:p>
            <a:r>
              <a:rPr lang="en-US" dirty="0" smtClean="0">
                <a:latin typeface="Times New Roman" pitchFamily="18" charset="0"/>
                <a:cs typeface="Times New Roman" pitchFamily="18" charset="0"/>
              </a:rPr>
              <a:t>The first step of data gathering among researchers is to exhaust all sources of secondary data before engaging in a search for primary data.</a:t>
            </a:r>
          </a:p>
          <a:p>
            <a:r>
              <a:rPr lang="en-US" dirty="0" smtClean="0">
                <a:latin typeface="Times New Roman" pitchFamily="18" charset="0"/>
                <a:cs typeface="Times New Roman" pitchFamily="18" charset="0"/>
              </a:rPr>
              <a:t>Many research questions can be answered more quickly and with less expense through the proper use of secondary information. </a:t>
            </a:r>
          </a:p>
          <a:p>
            <a:r>
              <a:rPr lang="en-US" dirty="0" smtClean="0">
                <a:latin typeface="Times New Roman" pitchFamily="18" charset="0"/>
                <a:cs typeface="Times New Roman" pitchFamily="18" charset="0"/>
              </a:rPr>
              <a:t>However, caution must be used to ensure that primary sources of secondary data are used since they are generally more accurate and complete than secondary sources of secondary data.</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5578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81200" y="152400"/>
            <a:ext cx="8229600" cy="609600"/>
          </a:xfrm>
        </p:spPr>
        <p:txBody>
          <a:bodyPr>
            <a:normAutofit/>
          </a:bodyPr>
          <a:lstStyle/>
          <a:p>
            <a:r>
              <a:rPr lang="en-US" sz="3200" b="1" dirty="0"/>
              <a:t>Primary Data</a:t>
            </a:r>
          </a:p>
        </p:txBody>
      </p:sp>
      <p:sp>
        <p:nvSpPr>
          <p:cNvPr id="8" name="Content Placeholder 7"/>
          <p:cNvSpPr>
            <a:spLocks noGrp="1"/>
          </p:cNvSpPr>
          <p:nvPr>
            <p:ph idx="1"/>
          </p:nvPr>
        </p:nvSpPr>
        <p:spPr>
          <a:xfrm>
            <a:off x="0" y="685800"/>
            <a:ext cx="12192000" cy="5943600"/>
          </a:xfrm>
        </p:spPr>
        <p:txBody>
          <a:bodyPr>
            <a:normAutofit/>
          </a:bodyPr>
          <a:lstStyle/>
          <a:p>
            <a:r>
              <a:rPr lang="en-US" dirty="0">
                <a:latin typeface="Times New Roman" pitchFamily="18" charset="0"/>
                <a:cs typeface="Times New Roman" pitchFamily="18" charset="0"/>
              </a:rPr>
              <a:t>When secondary data is not available, we are in need of </a:t>
            </a:r>
            <a:r>
              <a:rPr lang="en-US" i="1" dirty="0">
                <a:latin typeface="Times New Roman" pitchFamily="18" charset="0"/>
                <a:cs typeface="Times New Roman" pitchFamily="18" charset="0"/>
              </a:rPr>
              <a:t>primary data— </a:t>
            </a:r>
            <a:r>
              <a:rPr lang="en-US" dirty="0">
                <a:latin typeface="Times New Roman" pitchFamily="18" charset="0"/>
                <a:cs typeface="Times New Roman" pitchFamily="18" charset="0"/>
              </a:rPr>
              <a:t>data not available in a secondary form that must be collected to address the specific needs of our research. </a:t>
            </a:r>
          </a:p>
          <a:p>
            <a:r>
              <a:rPr lang="en-US" dirty="0">
                <a:latin typeface="Times New Roman" pitchFamily="18" charset="0"/>
                <a:cs typeface="Times New Roman" pitchFamily="18" charset="0"/>
              </a:rPr>
              <a:t>Research studies can be at any point on a continuum, which at one end answers all research questions with secondary data and at the other end where no existing secondary data can be used to answer the research questions.</a:t>
            </a:r>
          </a:p>
          <a:p>
            <a:pPr algn="ctr">
              <a:buNone/>
            </a:pPr>
            <a:r>
              <a:rPr lang="en-US" b="1" dirty="0" smtClean="0">
                <a:latin typeface="Times New Roman" pitchFamily="18" charset="0"/>
                <a:cs typeface="Times New Roman" pitchFamily="18" charset="0"/>
              </a:rPr>
              <a:t>Continuum of Answers to Research Questions</a:t>
            </a:r>
          </a:p>
          <a:p>
            <a:pPr algn="ctr">
              <a:buNone/>
            </a:pPr>
            <a:endParaRPr lang="en-US" sz="2400" dirty="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algn="ctr">
              <a:buNone/>
            </a:pPr>
            <a:r>
              <a:rPr lang="en-US" sz="2400" dirty="0">
                <a:latin typeface="Times New Roman" pitchFamily="18" charset="0"/>
                <a:cs typeface="Times New Roman" pitchFamily="18" charset="0"/>
              </a:rPr>
              <a:t>Research Studies Can Fall Anywhere on This Continuum</a:t>
            </a:r>
          </a:p>
        </p:txBody>
      </p:sp>
      <p:sp>
        <p:nvSpPr>
          <p:cNvPr id="9" name="Rectangle 8"/>
          <p:cNvSpPr/>
          <p:nvPr/>
        </p:nvSpPr>
        <p:spPr>
          <a:xfrm>
            <a:off x="2247900" y="4055225"/>
            <a:ext cx="22098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Times New Roman" pitchFamily="18" charset="0"/>
                <a:cs typeface="Times New Roman" pitchFamily="18" charset="0"/>
              </a:rPr>
              <a:t>All Secondary Data </a:t>
            </a:r>
          </a:p>
        </p:txBody>
      </p:sp>
      <p:sp>
        <p:nvSpPr>
          <p:cNvPr id="10" name="Rectangle 9"/>
          <p:cNvSpPr/>
          <p:nvPr/>
        </p:nvSpPr>
        <p:spPr>
          <a:xfrm>
            <a:off x="5029200" y="4055225"/>
            <a:ext cx="2362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buNone/>
            </a:pPr>
            <a:r>
              <a:rPr lang="en-US" dirty="0">
                <a:latin typeface="Times New Roman" pitchFamily="18" charset="0"/>
                <a:cs typeface="Times New Roman" pitchFamily="18" charset="0"/>
              </a:rPr>
              <a:t> Equal Parts Secondary and Primary Data</a:t>
            </a:r>
          </a:p>
        </p:txBody>
      </p:sp>
      <p:sp>
        <p:nvSpPr>
          <p:cNvPr id="11" name="Rectangle 10"/>
          <p:cNvSpPr/>
          <p:nvPr/>
        </p:nvSpPr>
        <p:spPr>
          <a:xfrm>
            <a:off x="7646323" y="4055225"/>
            <a:ext cx="22860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atin typeface="Times New Roman" pitchFamily="18" charset="0"/>
              <a:cs typeface="Times New Roman" pitchFamily="18" charset="0"/>
            </a:endParaRPr>
          </a:p>
          <a:p>
            <a:pPr algn="ctr"/>
            <a:r>
              <a:rPr lang="en-US" dirty="0">
                <a:latin typeface="Times New Roman" pitchFamily="18" charset="0"/>
                <a:cs typeface="Times New Roman" pitchFamily="18" charset="0"/>
              </a:rPr>
              <a:t>All Primary Data</a:t>
            </a:r>
          </a:p>
          <a:p>
            <a:pPr algn="ctr"/>
            <a:endParaRPr lang="en-US" dirty="0">
              <a:latin typeface="Times New Roman" pitchFamily="18" charset="0"/>
              <a:cs typeface="Times New Roman" pitchFamily="18" charset="0"/>
            </a:endParaRPr>
          </a:p>
        </p:txBody>
      </p:sp>
      <p:cxnSp>
        <p:nvCxnSpPr>
          <p:cNvPr id="13" name="Straight Connector 12"/>
          <p:cNvCxnSpPr/>
          <p:nvPr/>
        </p:nvCxnSpPr>
        <p:spPr>
          <a:xfrm>
            <a:off x="3280756" y="4969625"/>
            <a:ext cx="571500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rot="5400000" flipH="1" flipV="1">
            <a:off x="3090256" y="4791594"/>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rot="5400000" flipH="1" flipV="1">
            <a:off x="6057900" y="4817225"/>
            <a:ext cx="304800"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rot="5400000" flipH="1" flipV="1">
            <a:off x="8843356" y="4791594"/>
            <a:ext cx="304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8380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378"/>
            <a:ext cx="8229600" cy="569422"/>
          </a:xfrm>
        </p:spPr>
        <p:txBody>
          <a:bodyPr>
            <a:normAutofit fontScale="90000"/>
          </a:bodyPr>
          <a:lstStyle/>
          <a:p>
            <a:r>
              <a:rPr lang="en-US" sz="3200" b="1" i="1" dirty="0">
                <a:latin typeface="Times New Roman" pitchFamily="18" charset="0"/>
                <a:cs typeface="Times New Roman" pitchFamily="18" charset="0"/>
              </a:rPr>
              <a:t>METHODS OF COLLECTING PRIMARY DATA</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12070080" cy="6019800"/>
          </a:xfrm>
        </p:spPr>
        <p:txBody>
          <a:bodyPr>
            <a:normAutofit lnSpcReduction="10000"/>
          </a:bodyPr>
          <a:lstStyle/>
          <a:p>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methods </a:t>
            </a:r>
            <a:r>
              <a:rPr lang="en-US" dirty="0">
                <a:latin typeface="Times New Roman" pitchFamily="18" charset="0"/>
                <a:cs typeface="Times New Roman" pitchFamily="18" charset="0"/>
              </a:rPr>
              <a:t>of collecting primary data are</a:t>
            </a:r>
          </a:p>
          <a:p>
            <a:pPr>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b="1" i="1" dirty="0">
                <a:latin typeface="Times New Roman" pitchFamily="18" charset="0"/>
                <a:cs typeface="Times New Roman" pitchFamily="18" charset="0"/>
              </a:rPr>
              <a:t>(1)</a:t>
            </a:r>
            <a:r>
              <a:rPr lang="en-US" b="1" dirty="0">
                <a:latin typeface="Times New Roman" pitchFamily="18" charset="0"/>
                <a:cs typeface="Times New Roman" pitchFamily="18" charset="0"/>
              </a:rPr>
              <a:t> </a:t>
            </a:r>
            <a:r>
              <a:rPr lang="en-US" b="1" i="1" dirty="0">
                <a:latin typeface="Times New Roman" pitchFamily="18" charset="0"/>
                <a:cs typeface="Times New Roman" pitchFamily="18" charset="0"/>
              </a:rPr>
              <a:t>communication, and (2) observation.</a:t>
            </a:r>
          </a:p>
          <a:p>
            <a:r>
              <a:rPr lang="en-US" b="1" dirty="0">
                <a:latin typeface="Times New Roman" pitchFamily="18" charset="0"/>
                <a:cs typeface="Times New Roman" pitchFamily="18" charset="0"/>
              </a:rPr>
              <a:t>Communication </a:t>
            </a:r>
            <a:r>
              <a:rPr lang="en-US" dirty="0">
                <a:latin typeface="Times New Roman" pitchFamily="18" charset="0"/>
                <a:cs typeface="Times New Roman" pitchFamily="18" charset="0"/>
              </a:rPr>
              <a:t>includes various direct approaches of asking questions with respondents such</a:t>
            </a:r>
            <a:r>
              <a:rPr lang="en-US" sz="2400" dirty="0">
                <a:latin typeface="Times New Roman" pitchFamily="18" charset="0"/>
                <a:cs typeface="Times New Roman" pitchFamily="18" charset="0"/>
              </a:rPr>
              <a:t> as</a:t>
            </a:r>
          </a:p>
          <a:p>
            <a:pPr lvl="1"/>
            <a:r>
              <a:rPr lang="en-US" dirty="0">
                <a:latin typeface="Times New Roman" pitchFamily="18" charset="0"/>
                <a:cs typeface="Times New Roman" pitchFamily="18" charset="0"/>
              </a:rPr>
              <a:t>personal interview</a:t>
            </a:r>
          </a:p>
          <a:p>
            <a:pPr lvl="1"/>
            <a:r>
              <a:rPr lang="en-US" dirty="0">
                <a:latin typeface="Times New Roman" pitchFamily="18" charset="0"/>
                <a:cs typeface="Times New Roman" pitchFamily="18" charset="0"/>
              </a:rPr>
              <a:t>telephone survey</a:t>
            </a:r>
          </a:p>
          <a:p>
            <a:pPr lvl="1"/>
            <a:r>
              <a:rPr lang="en-US" dirty="0">
                <a:latin typeface="Times New Roman" pitchFamily="18" charset="0"/>
                <a:cs typeface="Times New Roman" pitchFamily="18" charset="0"/>
              </a:rPr>
              <a:t>electronic survey </a:t>
            </a:r>
          </a:p>
          <a:p>
            <a:pPr lvl="1"/>
            <a:r>
              <a:rPr lang="en-US" dirty="0">
                <a:latin typeface="Times New Roman" pitchFamily="18" charset="0"/>
                <a:cs typeface="Times New Roman" pitchFamily="18" charset="0"/>
              </a:rPr>
              <a:t>mail questionnaire </a:t>
            </a:r>
          </a:p>
          <a:p>
            <a:r>
              <a:rPr lang="en-US" b="1" dirty="0">
                <a:latin typeface="Times New Roman" pitchFamily="18" charset="0"/>
                <a:cs typeface="Times New Roman" pitchFamily="18" charset="0"/>
              </a:rPr>
              <a:t>Observation</a:t>
            </a:r>
            <a:r>
              <a:rPr lang="en-US" dirty="0">
                <a:latin typeface="Times New Roman" pitchFamily="18" charset="0"/>
                <a:cs typeface="Times New Roman" pitchFamily="18" charset="0"/>
              </a:rPr>
              <a:t>, on the other hand, involves the process of viewing market situations either in the field or in laboratory settings. </a:t>
            </a:r>
          </a:p>
          <a:p>
            <a:r>
              <a:rPr lang="en-US" dirty="0">
                <a:latin typeface="Times New Roman" pitchFamily="18" charset="0"/>
                <a:cs typeface="Times New Roman" pitchFamily="18" charset="0"/>
              </a:rPr>
              <a:t>In this method of data collection, an observer records activities of the entity being observed, either in a structured (descriptive or causal research) or unstructured (exploratory) fashion. </a:t>
            </a:r>
          </a:p>
          <a:p>
            <a:r>
              <a:rPr lang="en-US" dirty="0">
                <a:latin typeface="Times New Roman" pitchFamily="18" charset="0"/>
                <a:cs typeface="Times New Roman" pitchFamily="18" charset="0"/>
              </a:rPr>
              <a:t>Sometimes the actions of interest are recorded by mechanical devices instead of using an observer.</a:t>
            </a:r>
          </a:p>
        </p:txBody>
      </p:sp>
    </p:spTree>
    <p:extLst>
      <p:ext uri="{BB962C8B-B14F-4D97-AF65-F5344CB8AC3E}">
        <p14:creationId xmlns:p14="http://schemas.microsoft.com/office/powerpoint/2010/main" val="1085670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09600"/>
          </a:xfrm>
        </p:spPr>
        <p:txBody>
          <a:bodyPr>
            <a:normAutofit fontScale="90000"/>
          </a:bodyPr>
          <a:lstStyle/>
          <a:p>
            <a:r>
              <a:rPr lang="en-US" b="1" dirty="0" smtClean="0">
                <a:latin typeface="Times New Roman" pitchFamily="18" charset="0"/>
                <a:cs typeface="Times New Roman" pitchFamily="18" charset="0"/>
              </a:rPr>
              <a:t>Census and Sampling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12192000" cy="6248400"/>
          </a:xfrm>
        </p:spPr>
        <p:txBody>
          <a:bodyPr>
            <a:normAutofit/>
          </a:bodyPr>
          <a:lstStyle/>
          <a:p>
            <a:r>
              <a:rPr lang="en-US" b="1" dirty="0" smtClean="0">
                <a:latin typeface="Times New Roman" pitchFamily="18" charset="0"/>
                <a:cs typeface="Times New Roman" pitchFamily="18" charset="0"/>
              </a:rPr>
              <a:t>Census</a:t>
            </a:r>
            <a:r>
              <a:rPr lang="en-US" dirty="0" smtClean="0">
                <a:latin typeface="Times New Roman" pitchFamily="18" charset="0"/>
                <a:cs typeface="Times New Roman" pitchFamily="18" charset="0"/>
              </a:rPr>
              <a:t> is a method of study in which all the items of population or universe are counted and studied. </a:t>
            </a:r>
          </a:p>
          <a:p>
            <a:r>
              <a:rPr lang="en-US" dirty="0" smtClean="0">
                <a:latin typeface="Times New Roman" pitchFamily="18" charset="0"/>
                <a:cs typeface="Times New Roman" pitchFamily="18" charset="0"/>
              </a:rPr>
              <a:t>Census requires more money, manpower, and time. There are many instances where it is not practicable to enumerate all the units due to their perishable nature. </a:t>
            </a:r>
          </a:p>
          <a:p>
            <a:r>
              <a:rPr lang="en-US" dirty="0" smtClean="0">
                <a:latin typeface="Times New Roman" pitchFamily="18" charset="0"/>
                <a:cs typeface="Times New Roman" pitchFamily="18" charset="0"/>
              </a:rPr>
              <a:t>When only a part of the population is selected for the study then it is called </a:t>
            </a:r>
            <a:r>
              <a:rPr lang="en-US" b="1" dirty="0" smtClean="0">
                <a:latin typeface="Times New Roman" pitchFamily="18" charset="0"/>
                <a:cs typeface="Times New Roman" pitchFamily="18" charset="0"/>
              </a:rPr>
              <a:t>sample survey</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 sample survey will usually be less expensive and desired information will be obtained in less time by maintaining desired degree of accuracy.</a:t>
            </a:r>
          </a:p>
          <a:p>
            <a:r>
              <a:rPr lang="en-US" dirty="0" smtClean="0">
                <a:latin typeface="Times New Roman" pitchFamily="18" charset="0"/>
                <a:cs typeface="Times New Roman" pitchFamily="18" charset="0"/>
              </a:rPr>
              <a:t>Sample survey have following advantages over census survey:</a:t>
            </a:r>
          </a:p>
          <a:p>
            <a:pPr marL="857250" lvl="1" indent="-457200">
              <a:buFont typeface="Wingdings" pitchFamily="2" charset="2"/>
              <a:buChar char="Ø"/>
            </a:pPr>
            <a:r>
              <a:rPr lang="en-US" b="1" dirty="0" smtClean="0">
                <a:latin typeface="Times New Roman" pitchFamily="18" charset="0"/>
                <a:cs typeface="Times New Roman" pitchFamily="18" charset="0"/>
              </a:rPr>
              <a:t>A) Greater scope   b) Shorter time lag   c) Greater economy  d) Higher quality of work</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81862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09600"/>
            <a:ext cx="8229600" cy="5867400"/>
          </a:xfrm>
        </p:spPr>
        <p:txBody>
          <a:bodyPr>
            <a:normAutofit/>
          </a:bodyPr>
          <a:lstStyle/>
          <a:p>
            <a:pPr marL="457200" indent="-457200"/>
            <a:r>
              <a:rPr lang="en-US" dirty="0" smtClean="0">
                <a:latin typeface="Times New Roman" pitchFamily="18" charset="0"/>
                <a:cs typeface="Times New Roman" pitchFamily="18" charset="0"/>
              </a:rPr>
              <a:t>Sampling is appropriate when: </a:t>
            </a:r>
          </a:p>
          <a:p>
            <a:pPr marL="857250" lvl="1" indent="-457200"/>
            <a:r>
              <a:rPr lang="en-US" sz="2800" dirty="0" smtClean="0">
                <a:latin typeface="Times New Roman" pitchFamily="18" charset="0"/>
                <a:cs typeface="Times New Roman" pitchFamily="18" charset="0"/>
              </a:rPr>
              <a:t>Universe is very large, </a:t>
            </a:r>
          </a:p>
          <a:p>
            <a:pPr marL="857250" lvl="1" indent="-457200"/>
            <a:r>
              <a:rPr lang="en-US" sz="2800" dirty="0" smtClean="0">
                <a:latin typeface="Times New Roman" pitchFamily="18" charset="0"/>
                <a:cs typeface="Times New Roman" pitchFamily="18" charset="0"/>
              </a:rPr>
              <a:t>Universe possess homogeneous characteristics, </a:t>
            </a:r>
          </a:p>
          <a:p>
            <a:pPr marL="857250" lvl="1" indent="-457200"/>
            <a:r>
              <a:rPr lang="en-US" sz="2800" dirty="0" smtClean="0">
                <a:latin typeface="Times New Roman" pitchFamily="18" charset="0"/>
                <a:cs typeface="Times New Roman" pitchFamily="18" charset="0"/>
              </a:rPr>
              <a:t>Utmost accuracy is not  required, </a:t>
            </a:r>
          </a:p>
          <a:p>
            <a:pPr marL="857250" lvl="1" indent="-457200"/>
            <a:r>
              <a:rPr lang="en-US" sz="2800" dirty="0" smtClean="0">
                <a:latin typeface="Times New Roman" pitchFamily="18" charset="0"/>
                <a:cs typeface="Times New Roman" pitchFamily="18" charset="0"/>
              </a:rPr>
              <a:t>Census is impossible (in case of destructive nature of units)</a:t>
            </a:r>
          </a:p>
          <a:p>
            <a:pPr marL="457200" indent="-457200"/>
            <a:r>
              <a:rPr lang="en-US" dirty="0" smtClean="0">
                <a:latin typeface="Times New Roman" pitchFamily="18" charset="0"/>
                <a:cs typeface="Times New Roman" pitchFamily="18" charset="0"/>
              </a:rPr>
              <a:t>Census is appropriate when: </a:t>
            </a:r>
          </a:p>
          <a:p>
            <a:pPr marL="857250" lvl="1" indent="-457200"/>
            <a:r>
              <a:rPr lang="en-US" sz="2800" dirty="0" smtClean="0">
                <a:latin typeface="Times New Roman" pitchFamily="18" charset="0"/>
                <a:cs typeface="Times New Roman" pitchFamily="18" charset="0"/>
              </a:rPr>
              <a:t>universe is small, </a:t>
            </a:r>
          </a:p>
          <a:p>
            <a:pPr marL="857250" lvl="1" indent="-457200"/>
            <a:r>
              <a:rPr lang="en-US" sz="2800" dirty="0" smtClean="0">
                <a:latin typeface="Times New Roman" pitchFamily="18" charset="0"/>
                <a:cs typeface="Times New Roman" pitchFamily="18" charset="0"/>
              </a:rPr>
              <a:t>population is heterogeneous, </a:t>
            </a:r>
          </a:p>
          <a:p>
            <a:pPr marL="857250" lvl="1" indent="-457200"/>
            <a:r>
              <a:rPr lang="en-US" sz="2800" dirty="0" smtClean="0">
                <a:latin typeface="Times New Roman" pitchFamily="18" charset="0"/>
                <a:cs typeface="Times New Roman" pitchFamily="18" charset="0"/>
              </a:rPr>
              <a:t>hundred percent accuracy is required.</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8794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85800"/>
          </a:xfrm>
        </p:spPr>
        <p:txBody>
          <a:bodyPr>
            <a:normAutofit/>
          </a:bodyPr>
          <a:lstStyle/>
          <a:p>
            <a:r>
              <a:rPr lang="en-US" sz="3200" b="1" dirty="0">
                <a:latin typeface="Times New Roman" pitchFamily="18" charset="0"/>
                <a:cs typeface="Times New Roman" pitchFamily="18" charset="0"/>
              </a:rPr>
              <a:t>Methods of sampling</a:t>
            </a:r>
          </a:p>
        </p:txBody>
      </p:sp>
      <p:sp>
        <p:nvSpPr>
          <p:cNvPr id="3" name="Content Placeholder 2"/>
          <p:cNvSpPr>
            <a:spLocks noGrp="1"/>
          </p:cNvSpPr>
          <p:nvPr>
            <p:ph idx="1"/>
          </p:nvPr>
        </p:nvSpPr>
        <p:spPr>
          <a:xfrm>
            <a:off x="0" y="685800"/>
            <a:ext cx="12192000" cy="6172200"/>
          </a:xfrm>
        </p:spPr>
        <p:txBody>
          <a:bodyPr>
            <a:normAutofit/>
          </a:bodyPr>
          <a:lstStyle/>
          <a:p>
            <a:pPr>
              <a:buNone/>
            </a:pPr>
            <a:r>
              <a:rPr lang="en-US" dirty="0">
                <a:latin typeface="Times New Roman" pitchFamily="18" charset="0"/>
                <a:cs typeface="Times New Roman" pitchFamily="18" charset="0"/>
              </a:rPr>
              <a:t>Methods of sampling can be divided into two broad categories:</a:t>
            </a:r>
          </a:p>
          <a:p>
            <a:pPr marL="457200" indent="-457200">
              <a:buAutoNum type="arabicPeriod"/>
            </a:pPr>
            <a:r>
              <a:rPr lang="en-US" b="1" dirty="0">
                <a:latin typeface="Times New Roman" pitchFamily="18" charset="0"/>
                <a:cs typeface="Times New Roman" pitchFamily="18" charset="0"/>
              </a:rPr>
              <a:t>Probability sampling: </a:t>
            </a:r>
            <a:r>
              <a:rPr lang="en-US" dirty="0">
                <a:latin typeface="Times New Roman" pitchFamily="18" charset="0"/>
                <a:cs typeface="Times New Roman" pitchFamily="18" charset="0"/>
              </a:rPr>
              <a:t>in this method, every element in the population has a known non-zero probability of being selected as a sample. </a:t>
            </a:r>
          </a:p>
          <a:p>
            <a:pPr marL="457200" indent="-457200"/>
            <a:r>
              <a:rPr lang="en-US" dirty="0">
                <a:latin typeface="Times New Roman" pitchFamily="18" charset="0"/>
                <a:cs typeface="Times New Roman" pitchFamily="18" charset="0"/>
              </a:rPr>
              <a:t>This probability is attained through some mechanical operation of randomization. </a:t>
            </a:r>
          </a:p>
          <a:p>
            <a:pPr marL="457200" indent="-457200"/>
            <a:r>
              <a:rPr lang="en-US" dirty="0">
                <a:latin typeface="Times New Roman" pitchFamily="18" charset="0"/>
                <a:cs typeface="Times New Roman" pitchFamily="18" charset="0"/>
              </a:rPr>
              <a:t>There are five major methods which can be used for this purpose:</a:t>
            </a:r>
          </a:p>
          <a:p>
            <a:pPr marL="857250" lvl="1" indent="-457200">
              <a:buFont typeface="+mj-lt"/>
              <a:buAutoNum type="alphaLcParenR"/>
            </a:pPr>
            <a:r>
              <a:rPr lang="en-US" sz="2800" b="1" dirty="0">
                <a:latin typeface="Times New Roman" pitchFamily="18" charset="0"/>
                <a:cs typeface="Times New Roman" pitchFamily="18" charset="0"/>
              </a:rPr>
              <a:t>Simple random sampling   b)Stratified random sampling</a:t>
            </a:r>
          </a:p>
          <a:p>
            <a:pPr marL="857250" lvl="1" indent="-457200">
              <a:buAutoNum type="alphaLcParenR"/>
            </a:pPr>
            <a:r>
              <a:rPr lang="en-US" sz="2800" b="1" dirty="0">
                <a:latin typeface="Times New Roman" pitchFamily="18" charset="0"/>
                <a:cs typeface="Times New Roman" pitchFamily="18" charset="0"/>
              </a:rPr>
              <a:t>Cluster sampling  d) Systematic sampling  e) Multistage sampling.</a:t>
            </a:r>
          </a:p>
          <a:p>
            <a:pPr marL="457200" indent="-457200">
              <a:buNone/>
            </a:pPr>
            <a:r>
              <a:rPr lang="en-US" b="1" dirty="0">
                <a:latin typeface="Times New Roman" pitchFamily="18" charset="0"/>
                <a:cs typeface="Times New Roman" pitchFamily="18" charset="0"/>
              </a:rPr>
              <a:t>2. </a:t>
            </a:r>
            <a:r>
              <a:rPr lang="en-US" b="1" dirty="0" err="1">
                <a:latin typeface="Times New Roman" pitchFamily="18" charset="0"/>
                <a:cs typeface="Times New Roman" pitchFamily="18" charset="0"/>
              </a:rPr>
              <a:t>Nonprobability</a:t>
            </a:r>
            <a:r>
              <a:rPr lang="en-US" b="1" dirty="0">
                <a:latin typeface="Times New Roman" pitchFamily="18" charset="0"/>
                <a:cs typeface="Times New Roman" pitchFamily="18" charset="0"/>
              </a:rPr>
              <a:t> sampling: </a:t>
            </a:r>
            <a:r>
              <a:rPr lang="en-US" dirty="0">
                <a:latin typeface="Times New Roman" pitchFamily="18" charset="0"/>
                <a:cs typeface="Times New Roman" pitchFamily="18" charset="0"/>
              </a:rPr>
              <a:t>in this method samples are not determined by the chance, but rather by personal judgment or convenience  of the researcher. </a:t>
            </a:r>
          </a:p>
          <a:p>
            <a:r>
              <a:rPr lang="en-US" dirty="0">
                <a:latin typeface="Times New Roman" pitchFamily="18" charset="0"/>
                <a:cs typeface="Times New Roman" pitchFamily="18" charset="0"/>
              </a:rPr>
              <a:t>There are four methods used for this purpose:</a:t>
            </a:r>
          </a:p>
          <a:p>
            <a:pPr marL="457200" indent="-457200">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a) Convenience  b) Quota    c) Judgment  d) Snowball    </a:t>
            </a:r>
          </a:p>
          <a:p>
            <a:pPr marL="457200" indent="-457200">
              <a:buNone/>
            </a:pP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97617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85800"/>
          </a:xfrm>
        </p:spPr>
        <p:txBody>
          <a:bodyPr>
            <a:normAutofit fontScale="90000"/>
          </a:bodyPr>
          <a:lstStyle/>
          <a:p>
            <a:r>
              <a:rPr lang="en-US" b="1" dirty="0" smtClean="0">
                <a:latin typeface="Times New Roman" pitchFamily="18" charset="0"/>
                <a:cs typeface="Times New Roman" pitchFamily="18" charset="0"/>
              </a:rPr>
              <a:t>Questionnaire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12192000" cy="6096000"/>
          </a:xfrm>
        </p:spPr>
        <p:txBody>
          <a:bodyPr>
            <a:normAutofit/>
          </a:bodyPr>
          <a:lstStyle/>
          <a:p>
            <a:r>
              <a:rPr lang="en-US" dirty="0">
                <a:latin typeface="Times New Roman" pitchFamily="18" charset="0"/>
                <a:cs typeface="Times New Roman" pitchFamily="18" charset="0"/>
              </a:rPr>
              <a:t>When we use the term data-gathering instrument, we typically are referring to using a descriptive research design data-collection method. </a:t>
            </a:r>
          </a:p>
          <a:p>
            <a:r>
              <a:rPr lang="en-US" dirty="0">
                <a:latin typeface="Times New Roman" pitchFamily="18" charset="0"/>
                <a:cs typeface="Times New Roman" pitchFamily="18" charset="0"/>
              </a:rPr>
              <a:t>The quality of the information gathered is directly proportional to the quality of the instrument designed to collect the data.</a:t>
            </a:r>
          </a:p>
          <a:p>
            <a:r>
              <a:rPr lang="en-US" dirty="0">
                <a:latin typeface="Times New Roman" pitchFamily="18" charset="0"/>
                <a:cs typeface="Times New Roman" pitchFamily="18" charset="0"/>
              </a:rPr>
              <a:t>A questionnaire is the main type of data-gathering instrument in descriptive-research designs. </a:t>
            </a:r>
          </a:p>
          <a:p>
            <a:r>
              <a:rPr lang="en-US" dirty="0">
                <a:latin typeface="Times New Roman" pitchFamily="18" charset="0"/>
                <a:cs typeface="Times New Roman" pitchFamily="18" charset="0"/>
              </a:rPr>
              <a:t>A questionnaire is defined as</a:t>
            </a:r>
            <a:r>
              <a:rPr lang="en-US" i="1" dirty="0">
                <a:latin typeface="Times New Roman" pitchFamily="18" charset="0"/>
                <a:cs typeface="Times New Roman" pitchFamily="18" charset="0"/>
              </a:rPr>
              <a:t> “a set of questions for obtaining statistically useful or personal information from individuals.</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Poor questionnaire design is a primary contributor to </a:t>
            </a:r>
            <a:r>
              <a:rPr lang="en-US" dirty="0" err="1">
                <a:latin typeface="Times New Roman" pitchFamily="18" charset="0"/>
                <a:cs typeface="Times New Roman" pitchFamily="18" charset="0"/>
              </a:rPr>
              <a:t>nonsampling</a:t>
            </a:r>
            <a:r>
              <a:rPr lang="en-US" dirty="0">
                <a:latin typeface="Times New Roman" pitchFamily="18" charset="0"/>
                <a:cs typeface="Times New Roman" pitchFamily="18" charset="0"/>
              </a:rPr>
              <a:t> errors</a:t>
            </a:r>
            <a:r>
              <a:rPr lang="en-US" dirty="0" smtClean="0">
                <a:latin typeface="Times New Roman" pitchFamily="18" charset="0"/>
                <a:cs typeface="Times New Roman" pitchFamily="18" charset="0"/>
              </a:rPr>
              <a:t>.</a:t>
            </a:r>
          </a:p>
          <a:p>
            <a:r>
              <a:rPr lang="en-US" dirty="0" smtClean="0"/>
              <a:t>There are four basic types of questions that might be used in a questionnaire: (a) open-ended, (b) dichotomous, (c) </a:t>
            </a:r>
            <a:r>
              <a:rPr lang="en-US" dirty="0" err="1" smtClean="0"/>
              <a:t>multichotomous</a:t>
            </a:r>
            <a:r>
              <a:rPr lang="en-US" dirty="0" smtClean="0"/>
              <a:t>, and (d) scales.</a:t>
            </a:r>
          </a:p>
          <a:p>
            <a:r>
              <a:rPr lang="en-US" dirty="0" smtClean="0"/>
              <a:t>Most questionnaires have more than one type of question.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How questionnaire is prepared? It should be written in thesis</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09725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0"/>
            <a:ext cx="8229600" cy="609600"/>
          </a:xfrm>
        </p:spPr>
        <p:txBody>
          <a:bodyPr>
            <a:normAutofit/>
          </a:bodyPr>
          <a:lstStyle/>
          <a:p>
            <a:r>
              <a:rPr lang="en-US" sz="2800" b="1" dirty="0">
                <a:latin typeface="Times New Roman" pitchFamily="18" charset="0"/>
                <a:cs typeface="Times New Roman" pitchFamily="18" charset="0"/>
              </a:rPr>
              <a:t>Preparing the raw data</a:t>
            </a:r>
          </a:p>
        </p:txBody>
      </p:sp>
      <p:sp>
        <p:nvSpPr>
          <p:cNvPr id="5" name="Content Placeholder 4"/>
          <p:cNvSpPr>
            <a:spLocks noGrp="1"/>
          </p:cNvSpPr>
          <p:nvPr>
            <p:ph idx="1"/>
          </p:nvPr>
        </p:nvSpPr>
        <p:spPr>
          <a:xfrm>
            <a:off x="0" y="609600"/>
            <a:ext cx="12192000" cy="6248400"/>
          </a:xfrm>
        </p:spPr>
        <p:txBody>
          <a:bodyPr>
            <a:normAutofit fontScale="92500" lnSpcReduction="20000"/>
          </a:bodyPr>
          <a:lstStyle/>
          <a:p>
            <a:r>
              <a:rPr lang="en-US" dirty="0" smtClean="0">
                <a:latin typeface="Times New Roman" pitchFamily="18" charset="0"/>
                <a:cs typeface="Times New Roman" pitchFamily="18" charset="0"/>
              </a:rPr>
              <a:t>Once the fieldwork is completed, the researcher will be anxious to begin data analysis. </a:t>
            </a:r>
          </a:p>
          <a:p>
            <a:r>
              <a:rPr lang="en-US" dirty="0" smtClean="0">
                <a:latin typeface="Times New Roman" pitchFamily="18" charset="0"/>
                <a:cs typeface="Times New Roman" pitchFamily="18" charset="0"/>
              </a:rPr>
              <a:t>This will complete the transformation from data into intelligence. </a:t>
            </a:r>
          </a:p>
          <a:p>
            <a:r>
              <a:rPr lang="en-US" dirty="0" smtClean="0">
                <a:latin typeface="Times New Roman" pitchFamily="18" charset="0"/>
                <a:cs typeface="Times New Roman" pitchFamily="18" charset="0"/>
              </a:rPr>
              <a:t>Raw data are recorded just as the respondent indicated. </a:t>
            </a:r>
          </a:p>
          <a:p>
            <a:r>
              <a:rPr lang="en-US" b="1" dirty="0" smtClean="0">
                <a:latin typeface="Times New Roman" pitchFamily="18" charset="0"/>
                <a:cs typeface="Times New Roman" pitchFamily="18" charset="0"/>
              </a:rPr>
              <a:t>Editing, coding, and data entry </a:t>
            </a:r>
            <a:r>
              <a:rPr lang="en-US" dirty="0" smtClean="0">
                <a:latin typeface="Times New Roman" pitchFamily="18" charset="0"/>
                <a:cs typeface="Times New Roman" pitchFamily="18" charset="0"/>
              </a:rPr>
              <a:t>are the first three stages in the data analysis process.</a:t>
            </a:r>
          </a:p>
          <a:p>
            <a:r>
              <a:rPr lang="en-US" b="1" dirty="0" smtClean="0">
                <a:latin typeface="Times New Roman" pitchFamily="18" charset="0"/>
                <a:cs typeface="Times New Roman" pitchFamily="18" charset="0"/>
              </a:rPr>
              <a:t>Editing</a:t>
            </a:r>
            <a:r>
              <a:rPr lang="en-US" dirty="0" smtClean="0">
                <a:latin typeface="Times New Roman" pitchFamily="18" charset="0"/>
                <a:cs typeface="Times New Roman" pitchFamily="18" charset="0"/>
              </a:rPr>
              <a:t> is the inspection of data forms to make a modification or correction of responses. </a:t>
            </a:r>
          </a:p>
          <a:p>
            <a:r>
              <a:rPr lang="en-US" dirty="0" smtClean="0">
                <a:latin typeface="Times New Roman" pitchFamily="18" charset="0"/>
                <a:cs typeface="Times New Roman" pitchFamily="18" charset="0"/>
              </a:rPr>
              <a:t>Editing gets rid of the inconsistencies and improves the quality of the raw data.</a:t>
            </a:r>
          </a:p>
          <a:p>
            <a:r>
              <a:rPr lang="en-US" b="1" dirty="0" smtClean="0">
                <a:latin typeface="Times New Roman" pitchFamily="18" charset="0"/>
                <a:cs typeface="Times New Roman" pitchFamily="18" charset="0"/>
              </a:rPr>
              <a:t>Data coding </a:t>
            </a:r>
            <a:r>
              <a:rPr lang="en-US" dirty="0" smtClean="0">
                <a:latin typeface="Times New Roman" pitchFamily="18" charset="0"/>
                <a:cs typeface="Times New Roman" pitchFamily="18" charset="0"/>
              </a:rPr>
              <a:t>involves grouping and assigning value to responses to the questions contained in the survey instrument. </a:t>
            </a:r>
          </a:p>
          <a:p>
            <a:r>
              <a:rPr lang="en-US" dirty="0" smtClean="0">
                <a:latin typeface="Times New Roman" pitchFamily="18" charset="0"/>
                <a:cs typeface="Times New Roman" pitchFamily="18" charset="0"/>
              </a:rPr>
              <a:t>Specifically, coding entails the assignment of numerical values to each individual response for each question within the survey.</a:t>
            </a:r>
          </a:p>
          <a:p>
            <a:r>
              <a:rPr lang="en-US" dirty="0"/>
              <a:t>Best practices suggest that coding should be incorporated into the design of the questionnaire</a:t>
            </a:r>
            <a:r>
              <a:rPr lang="en-US"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Data entry </a:t>
            </a:r>
            <a:r>
              <a:rPr lang="en-US" dirty="0" smtClean="0">
                <a:latin typeface="Times New Roman" pitchFamily="18" charset="0"/>
                <a:cs typeface="Times New Roman" pitchFamily="18" charset="0"/>
              </a:rPr>
              <a:t>includes those tasks involved with the direct input of the coded data into some specified software package that will ultimately allow the research analyst to manipulate and transform the raw data into useful information.</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92845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396746" cy="6858000"/>
          </a:xfrm>
        </p:spPr>
        <p:txBody>
          <a:bodyPr/>
          <a:lstStyle/>
          <a:p>
            <a:r>
              <a:rPr lang="en-US" dirty="0"/>
              <a:t>Example shows a questionnaire with built-in coded responses. In question statement a respondent has the option of responding from 1 to 5, based on his or her level of agreement or disagreement with that statement. Thus, if the respondent circled “4” as his or her choice, then the value of “4” would become the coded value for statement.</a:t>
            </a:r>
          </a:p>
          <a:p>
            <a:pPr>
              <a:buNone/>
            </a:pPr>
            <a:endParaRPr lang="en-US" dirty="0"/>
          </a:p>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161014" y="2059628"/>
            <a:ext cx="12030986" cy="3428861"/>
          </a:xfrm>
          <a:prstGeom prst="rect">
            <a:avLst/>
          </a:prstGeom>
        </p:spPr>
      </p:pic>
    </p:spTree>
    <p:extLst>
      <p:ext uri="{BB962C8B-B14F-4D97-AF65-F5344CB8AC3E}">
        <p14:creationId xmlns:p14="http://schemas.microsoft.com/office/powerpoint/2010/main" val="206294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09600"/>
          </a:xfrm>
        </p:spPr>
        <p:txBody>
          <a:bodyPr>
            <a:normAutofit fontScale="90000"/>
          </a:bodyPr>
          <a:lstStyle/>
          <a:p>
            <a:r>
              <a:rPr lang="en-US" b="1" dirty="0" smtClean="0">
                <a:latin typeface="Times New Roman" pitchFamily="18" charset="0"/>
                <a:cs typeface="Times New Roman" pitchFamily="18" charset="0"/>
              </a:rPr>
              <a:t>Business Research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66254" y="533400"/>
            <a:ext cx="12025745" cy="6324600"/>
          </a:xfrm>
        </p:spPr>
        <p:txBody>
          <a:bodyPr>
            <a:noAutofit/>
          </a:bodyPr>
          <a:lstStyle/>
          <a:p>
            <a:r>
              <a:rPr lang="en-US" sz="2600" dirty="0">
                <a:latin typeface="Times New Roman" pitchFamily="18" charset="0"/>
                <a:cs typeface="Times New Roman" pitchFamily="18" charset="0"/>
              </a:rPr>
              <a:t>Business research is a systematic and objective process of gathering, recording and analyzing data for aid in making business decisions. </a:t>
            </a:r>
          </a:p>
          <a:p>
            <a:r>
              <a:rPr lang="en-US" sz="2600" dirty="0">
                <a:latin typeface="Times New Roman" pitchFamily="18" charset="0"/>
                <a:cs typeface="Times New Roman" pitchFamily="18" charset="0"/>
              </a:rPr>
              <a:t>Business research comes within the purview of social science research. </a:t>
            </a:r>
          </a:p>
          <a:p>
            <a:r>
              <a:rPr lang="en-US" sz="2600" dirty="0">
                <a:latin typeface="Times New Roman" pitchFamily="18" charset="0"/>
                <a:cs typeface="Times New Roman" pitchFamily="18" charset="0"/>
              </a:rPr>
              <a:t>Social science research refers to research conducted by social scientists (primarily within sociology and social psychology).</a:t>
            </a:r>
          </a:p>
          <a:p>
            <a:r>
              <a:rPr lang="en-US" sz="2600" dirty="0">
                <a:latin typeface="Times New Roman" pitchFamily="18" charset="0"/>
                <a:cs typeface="Times New Roman" pitchFamily="18" charset="0"/>
              </a:rPr>
              <a:t>Social methods can generally be subdivided into two broad categories.</a:t>
            </a:r>
          </a:p>
          <a:p>
            <a:pPr marL="0" indent="0">
              <a:buNone/>
            </a:pPr>
            <a:r>
              <a:rPr lang="en-US" sz="2600" b="1" dirty="0">
                <a:latin typeface="Times New Roman" pitchFamily="18" charset="0"/>
                <a:cs typeface="Times New Roman" pitchFamily="18" charset="0"/>
              </a:rPr>
              <a:t>Quantitative </a:t>
            </a:r>
            <a:r>
              <a:rPr lang="en-US" sz="2600" b="1" dirty="0" smtClean="0">
                <a:latin typeface="Times New Roman" pitchFamily="18" charset="0"/>
                <a:cs typeface="Times New Roman" pitchFamily="18" charset="0"/>
              </a:rPr>
              <a:t>methods</a:t>
            </a:r>
          </a:p>
          <a:p>
            <a:r>
              <a:rPr lang="en-US" sz="2600" dirty="0" smtClean="0">
                <a:latin typeface="Times New Roman" pitchFamily="18" charset="0"/>
                <a:cs typeface="Times New Roman" pitchFamily="18" charset="0"/>
              </a:rPr>
              <a:t>Are </a:t>
            </a:r>
            <a:r>
              <a:rPr lang="en-US" sz="2600" dirty="0">
                <a:latin typeface="Times New Roman" pitchFamily="18" charset="0"/>
                <a:cs typeface="Times New Roman" pitchFamily="18" charset="0"/>
              </a:rPr>
              <a:t>concerned with attempts to quantify social phenomena and collect  and analyze numerical data, and focus on the links among a smaller number of attributes across many cases.</a:t>
            </a:r>
          </a:p>
          <a:p>
            <a:pPr marL="0" indent="0">
              <a:buNone/>
            </a:pPr>
            <a:r>
              <a:rPr lang="en-US" sz="2600" b="1" dirty="0">
                <a:latin typeface="Times New Roman" pitchFamily="18" charset="0"/>
                <a:cs typeface="Times New Roman" pitchFamily="18" charset="0"/>
              </a:rPr>
              <a:t>Qualitative methods</a:t>
            </a:r>
            <a:r>
              <a:rPr lang="en-US" sz="2600" dirty="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On </a:t>
            </a:r>
            <a:r>
              <a:rPr lang="en-US" sz="2600" dirty="0">
                <a:latin typeface="Times New Roman" pitchFamily="18" charset="0"/>
                <a:cs typeface="Times New Roman" pitchFamily="18" charset="0"/>
              </a:rPr>
              <a:t>the other hand, emphasize personal experiences and interpretation over quantification</a:t>
            </a:r>
          </a:p>
        </p:txBody>
      </p:sp>
    </p:spTree>
    <p:extLst>
      <p:ext uri="{BB962C8B-B14F-4D97-AF65-F5344CB8AC3E}">
        <p14:creationId xmlns:p14="http://schemas.microsoft.com/office/powerpoint/2010/main" val="3715707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09600"/>
          </a:xfrm>
        </p:spPr>
        <p:txBody>
          <a:bodyPr>
            <a:normAutofit fontScale="90000"/>
          </a:bodyPr>
          <a:lstStyle/>
          <a:p>
            <a:r>
              <a:rPr lang="en-US" b="1" dirty="0" smtClean="0">
                <a:latin typeface="Times New Roman" panose="02020603050405020304" pitchFamily="18" charset="0"/>
                <a:cs typeface="Times New Roman" pitchFamily="18" charset="0"/>
              </a:rPr>
              <a:t>Tools used to analyze data</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12192000" cy="5943600"/>
          </a:xfrm>
        </p:spPr>
        <p:txBody>
          <a:bodyPr>
            <a:normAutofit/>
          </a:bodyPr>
          <a:lstStyle/>
          <a:p>
            <a:r>
              <a:rPr lang="en-US" dirty="0" smtClean="0">
                <a:latin typeface="Times New Roman" panose="02020603050405020304" pitchFamily="18" charset="0"/>
                <a:cs typeface="Times New Roman" panose="02020603050405020304" pitchFamily="18" charset="0"/>
              </a:rPr>
              <a:t>Reliability test</a:t>
            </a:r>
          </a:p>
          <a:p>
            <a:r>
              <a:rPr lang="en-US" dirty="0" smtClean="0">
                <a:latin typeface="Times New Roman" panose="02020603050405020304" pitchFamily="18" charset="0"/>
                <a:cs typeface="Times New Roman" panose="02020603050405020304" pitchFamily="18" charset="0"/>
              </a:rPr>
              <a:t>Mathematical tools</a:t>
            </a:r>
          </a:p>
          <a:p>
            <a:r>
              <a:rPr lang="en-US" dirty="0" smtClean="0">
                <a:latin typeface="Times New Roman" panose="02020603050405020304" pitchFamily="18" charset="0"/>
                <a:cs typeface="Times New Roman" panose="02020603050405020304" pitchFamily="18" charset="0"/>
              </a:rPr>
              <a:t>Financial tools</a:t>
            </a:r>
          </a:p>
          <a:p>
            <a:r>
              <a:rPr lang="en-US" dirty="0" smtClean="0">
                <a:latin typeface="Times New Roman" panose="02020603050405020304" pitchFamily="18" charset="0"/>
                <a:cs typeface="Times New Roman" panose="02020603050405020304" pitchFamily="18" charset="0"/>
              </a:rPr>
              <a:t>Econometric tools</a:t>
            </a:r>
          </a:p>
          <a:p>
            <a:r>
              <a:rPr lang="en-US" dirty="0" smtClean="0">
                <a:latin typeface="Times New Roman" panose="02020603050405020304" pitchFamily="18" charset="0"/>
                <a:cs typeface="Times New Roman" panose="02020603050405020304" pitchFamily="18" charset="0"/>
              </a:rPr>
              <a:t>Statistical tools</a:t>
            </a:r>
          </a:p>
          <a:p>
            <a:r>
              <a:rPr lang="en-US" b="1" dirty="0" smtClean="0">
                <a:latin typeface="Times New Roman" panose="02020603050405020304" pitchFamily="18" charset="0"/>
                <a:cs typeface="Times New Roman" panose="02020603050405020304" pitchFamily="18" charset="0"/>
              </a:rPr>
              <a:t>Descriptive statistics</a:t>
            </a:r>
            <a:r>
              <a:rPr lang="en-US" dirty="0" smtClean="0">
                <a:latin typeface="Times New Roman" panose="02020603050405020304" pitchFamily="18" charset="0"/>
                <a:cs typeface="Times New Roman" panose="02020603050405020304" pitchFamily="18" charset="0"/>
              </a:rPr>
              <a:t>: table, diagram and graphs, central tendency, dispersion, skewness, kurtosis.</a:t>
            </a:r>
          </a:p>
          <a:p>
            <a:r>
              <a:rPr lang="en-US" b="1" dirty="0" smtClean="0">
                <a:latin typeface="Times New Roman" panose="02020603050405020304" pitchFamily="18" charset="0"/>
                <a:cs typeface="Times New Roman" panose="02020603050405020304" pitchFamily="18" charset="0"/>
              </a:rPr>
              <a:t>Inferential statistics</a:t>
            </a:r>
            <a:r>
              <a:rPr lang="en-US" dirty="0" smtClean="0">
                <a:latin typeface="Times New Roman" panose="02020603050405020304" pitchFamily="18" charset="0"/>
                <a:cs typeface="Times New Roman" panose="02020603050405020304" pitchFamily="18" charset="0"/>
              </a:rPr>
              <a:t>: correlation, regression, time series, index number.</a:t>
            </a:r>
          </a:p>
          <a:p>
            <a:r>
              <a:rPr lang="en-US" b="1" dirty="0" smtClean="0">
                <a:latin typeface="Times New Roman" panose="02020603050405020304" pitchFamily="18" charset="0"/>
                <a:cs typeface="Times New Roman" panose="02020603050405020304" pitchFamily="18" charset="0"/>
              </a:rPr>
              <a:t>Tools used to test hypothesis</a:t>
            </a:r>
            <a:r>
              <a:rPr lang="en-US" dirty="0" smtClean="0">
                <a:latin typeface="Times New Roman" panose="02020603050405020304" pitchFamily="18" charset="0"/>
                <a:cs typeface="Times New Roman" panose="02020603050405020304" pitchFamily="18" charset="0"/>
              </a:rPr>
              <a:t>: Z-test, T-test, F-test, Chi-square test.</a:t>
            </a:r>
          </a:p>
          <a:p>
            <a:r>
              <a:rPr lang="en-US" b="1" dirty="0" smtClean="0">
                <a:latin typeface="Times New Roman" panose="02020603050405020304" pitchFamily="18" charset="0"/>
                <a:cs typeface="Times New Roman" panose="02020603050405020304" pitchFamily="18" charset="0"/>
              </a:rPr>
              <a:t>Multivariate tools</a:t>
            </a:r>
            <a:r>
              <a:rPr lang="en-US" dirty="0" smtClean="0">
                <a:latin typeface="Times New Roman" panose="02020603050405020304" pitchFamily="18" charset="0"/>
                <a:cs typeface="Times New Roman" panose="02020603050405020304" pitchFamily="18" charset="0"/>
              </a:rPr>
              <a:t>: multiple correlation and regression, factor analysis, cluster analysis, discriminant analysis, conjoint analysis.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517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1"/>
            <a:ext cx="11820698" cy="947651"/>
          </a:xfrm>
        </p:spPr>
        <p:txBody>
          <a:bodyPr>
            <a:noAutofit/>
          </a:bodyPr>
          <a:lstStyle/>
          <a:p>
            <a:r>
              <a:rPr lang="en-US" sz="3200" b="1" dirty="0"/>
              <a:t>Levels (types) of Scale </a:t>
            </a:r>
            <a:r>
              <a:rPr lang="en-US" sz="3200" b="1" dirty="0" smtClean="0"/>
              <a:t>Measurement</a:t>
            </a:r>
            <a:endParaRPr lang="en-US" sz="3200" dirty="0"/>
          </a:p>
        </p:txBody>
      </p:sp>
      <p:sp>
        <p:nvSpPr>
          <p:cNvPr id="3" name="Content Placeholder 2"/>
          <p:cNvSpPr>
            <a:spLocks noGrp="1"/>
          </p:cNvSpPr>
          <p:nvPr>
            <p:ph idx="1"/>
          </p:nvPr>
        </p:nvSpPr>
        <p:spPr>
          <a:xfrm>
            <a:off x="166255" y="947651"/>
            <a:ext cx="11820698" cy="5910348"/>
          </a:xfrm>
        </p:spPr>
        <p:txBody>
          <a:bodyPr>
            <a:normAutofit lnSpcReduction="10000"/>
          </a:bodyPr>
          <a:lstStyle/>
          <a:p>
            <a:r>
              <a:rPr lang="en-US" dirty="0" smtClean="0"/>
              <a:t>Researchers  use many scales or number systems to measure variables.</a:t>
            </a:r>
          </a:p>
          <a:p>
            <a:r>
              <a:rPr lang="en-US" dirty="0" smtClean="0"/>
              <a:t>The four levels or types of scale measurement are </a:t>
            </a:r>
            <a:r>
              <a:rPr lang="en-US" i="1" dirty="0" smtClean="0"/>
              <a:t>nominal, ordinal, interval, and ratio level scales.</a:t>
            </a:r>
          </a:p>
          <a:p>
            <a:pPr>
              <a:buNone/>
            </a:pPr>
            <a:r>
              <a:rPr lang="en-US" b="1" dirty="0" smtClean="0"/>
              <a:t>1. Nominal Scale</a:t>
            </a:r>
          </a:p>
          <a:p>
            <a:r>
              <a:rPr lang="en-US" dirty="0" smtClean="0"/>
              <a:t>In this scale, numbers are used to identify the objects. </a:t>
            </a:r>
          </a:p>
          <a:p>
            <a:r>
              <a:rPr lang="en-US" dirty="0" smtClean="0"/>
              <a:t>For example, University Registration numbers assigned to students, numbers on their jerseys.</a:t>
            </a:r>
          </a:p>
          <a:p>
            <a:r>
              <a:rPr lang="en-US" dirty="0" smtClean="0"/>
              <a:t>This measurement scale is used to classify individuals, companies, products, brands or other entities into categories where no order is implied. </a:t>
            </a:r>
          </a:p>
          <a:p>
            <a:r>
              <a:rPr lang="en-US" dirty="0" smtClean="0"/>
              <a:t>It is often referred to as a categorical scale. </a:t>
            </a:r>
          </a:p>
          <a:p>
            <a:r>
              <a:rPr lang="en-US" i="1" dirty="0" smtClean="0"/>
              <a:t>Example: Have you ever visited </a:t>
            </a:r>
            <a:r>
              <a:rPr lang="en-US" i="1" dirty="0" err="1" smtClean="0"/>
              <a:t>Jumla</a:t>
            </a:r>
            <a:r>
              <a:rPr lang="en-US" i="1" dirty="0" smtClean="0"/>
              <a:t>? </a:t>
            </a:r>
            <a:r>
              <a:rPr lang="en-US" dirty="0" smtClean="0"/>
              <a:t>Yes-1, No-2, "How old are you"?, "What is your PAN Card number?, Arranging the books in the library, subject wise, author wise, The telephone numbers, bus route numbers  are examples of nominal scale.</a:t>
            </a:r>
          </a:p>
          <a:p>
            <a:endParaRPr lang="en-US" dirty="0" smtClean="0"/>
          </a:p>
        </p:txBody>
      </p:sp>
    </p:spTree>
    <p:extLst>
      <p:ext uri="{BB962C8B-B14F-4D97-AF65-F5344CB8AC3E}">
        <p14:creationId xmlns:p14="http://schemas.microsoft.com/office/powerpoint/2010/main" val="9927817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0080" cy="6858000"/>
          </a:xfrm>
        </p:spPr>
        <p:txBody>
          <a:bodyPr>
            <a:normAutofit/>
          </a:bodyPr>
          <a:lstStyle/>
          <a:p>
            <a:pPr>
              <a:buNone/>
            </a:pPr>
            <a:r>
              <a:rPr lang="en-US" sz="2400" b="1" dirty="0"/>
              <a:t>2. Ordinal Scale (Ranking Scale)</a:t>
            </a:r>
          </a:p>
          <a:p>
            <a:r>
              <a:rPr lang="en-US" sz="2400" dirty="0"/>
              <a:t>The ordinal scale is used for ranking in most market research studies. </a:t>
            </a:r>
          </a:p>
          <a:p>
            <a:r>
              <a:rPr lang="en-US" sz="2400" dirty="0"/>
              <a:t>Ordinal scales are used to ascertain the consumer perceptions, preferences, etc. For example, the respondents may be given a list of brands </a:t>
            </a:r>
            <a:r>
              <a:rPr lang="en-US" sz="2400" dirty="0" smtClean="0"/>
              <a:t>and </a:t>
            </a:r>
            <a:r>
              <a:rPr lang="en-US" sz="2400" dirty="0"/>
              <a:t>were asked to rank on the basis of ordinal scale:</a:t>
            </a:r>
          </a:p>
          <a:p>
            <a:r>
              <a:rPr lang="en-US" sz="2400" dirty="0" smtClean="0"/>
              <a:t>In </a:t>
            </a:r>
            <a:r>
              <a:rPr lang="en-US" sz="2400" dirty="0"/>
              <a:t>market research, we often ask the respondents to rank the items, like for example, "A soft drink, based upon </a:t>
            </a:r>
            <a:r>
              <a:rPr lang="en-US" sz="2400" dirty="0" err="1"/>
              <a:t>flavour</a:t>
            </a:r>
            <a:r>
              <a:rPr lang="en-US" sz="2400" dirty="0"/>
              <a:t> or </a:t>
            </a:r>
            <a:r>
              <a:rPr lang="en-US" sz="2400" dirty="0" err="1"/>
              <a:t>colour</a:t>
            </a:r>
            <a:r>
              <a:rPr lang="en-US" sz="2400" dirty="0"/>
              <a:t>". </a:t>
            </a:r>
          </a:p>
        </p:txBody>
      </p:sp>
      <p:graphicFrame>
        <p:nvGraphicFramePr>
          <p:cNvPr id="4" name="Content Placeholder 3"/>
          <p:cNvGraphicFramePr>
            <a:graphicFrameLocks/>
          </p:cNvGraphicFramePr>
          <p:nvPr>
            <p:extLst>
              <p:ext uri="{D42A27DB-BD31-4B8C-83A1-F6EECF244321}">
                <p14:modId xmlns:p14="http://schemas.microsoft.com/office/powerpoint/2010/main" val="989776171"/>
              </p:ext>
            </p:extLst>
          </p:nvPr>
        </p:nvGraphicFramePr>
        <p:xfrm>
          <a:off x="5320144" y="2377440"/>
          <a:ext cx="6600306" cy="4480560"/>
        </p:xfrm>
        <a:graphic>
          <a:graphicData uri="http://schemas.openxmlformats.org/drawingml/2006/table">
            <a:tbl>
              <a:tblPr firstRow="1" bandRow="1">
                <a:tableStyleId>{5C22544A-7EE6-4342-B048-85BDC9FD1C3A}</a:tableStyleId>
              </a:tblPr>
              <a:tblGrid>
                <a:gridCol w="990045">
                  <a:extLst>
                    <a:ext uri="{9D8B030D-6E8A-4147-A177-3AD203B41FA5}">
                      <a16:colId xmlns:a16="http://schemas.microsoft.com/office/drawing/2014/main" val="20000"/>
                    </a:ext>
                  </a:extLst>
                </a:gridCol>
                <a:gridCol w="1650077">
                  <a:extLst>
                    <a:ext uri="{9D8B030D-6E8A-4147-A177-3AD203B41FA5}">
                      <a16:colId xmlns:a16="http://schemas.microsoft.com/office/drawing/2014/main" val="20001"/>
                    </a:ext>
                  </a:extLst>
                </a:gridCol>
                <a:gridCol w="3960184">
                  <a:extLst>
                    <a:ext uri="{9D8B030D-6E8A-4147-A177-3AD203B41FA5}">
                      <a16:colId xmlns:a16="http://schemas.microsoft.com/office/drawing/2014/main" val="20002"/>
                    </a:ext>
                  </a:extLst>
                </a:gridCol>
              </a:tblGrid>
              <a:tr h="586641">
                <a:tc>
                  <a:txBody>
                    <a:bodyPr/>
                    <a:lstStyle/>
                    <a:p>
                      <a:r>
                        <a:rPr lang="en-US" sz="1800" b="1" dirty="0" smtClean="0"/>
                        <a:t>Rank </a:t>
                      </a:r>
                      <a:endParaRPr lang="en-US" sz="1800" dirty="0"/>
                    </a:p>
                  </a:txBody>
                  <a:tcPr/>
                </a:tc>
                <a:tc>
                  <a:txBody>
                    <a:bodyPr/>
                    <a:lstStyle/>
                    <a:p>
                      <a:r>
                        <a:rPr lang="en-US" sz="1800" b="1" dirty="0" smtClean="0"/>
                        <a:t>Item</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Number of respondents</a:t>
                      </a:r>
                    </a:p>
                    <a:p>
                      <a:endParaRPr lang="en-US" sz="1800" dirty="0"/>
                    </a:p>
                  </a:txBody>
                  <a:tcPr/>
                </a:tc>
                <a:extLst>
                  <a:ext uri="{0D108BD9-81ED-4DB2-BD59-A6C34878D82A}">
                    <a16:rowId xmlns:a16="http://schemas.microsoft.com/office/drawing/2014/main" val="10000"/>
                  </a:ext>
                </a:extLst>
              </a:tr>
              <a:tr h="586641">
                <a:tc>
                  <a:txBody>
                    <a:bodyPr/>
                    <a:lstStyle/>
                    <a:p>
                      <a:r>
                        <a:rPr lang="en-US" sz="1800" dirty="0" smtClean="0"/>
                        <a:t>I</a:t>
                      </a:r>
                      <a:endParaRPr lang="en-US" sz="1800" dirty="0"/>
                    </a:p>
                  </a:txBody>
                  <a:tcPr/>
                </a:tc>
                <a:tc>
                  <a:txBody>
                    <a:bodyPr/>
                    <a:lstStyle/>
                    <a:p>
                      <a:r>
                        <a:rPr lang="en-US" sz="1800" dirty="0" err="1" smtClean="0"/>
                        <a:t>Cinthol</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150</a:t>
                      </a:r>
                    </a:p>
                    <a:p>
                      <a:endParaRPr lang="en-US" sz="1800" dirty="0"/>
                    </a:p>
                  </a:txBody>
                  <a:tcPr/>
                </a:tc>
                <a:extLst>
                  <a:ext uri="{0D108BD9-81ED-4DB2-BD59-A6C34878D82A}">
                    <a16:rowId xmlns:a16="http://schemas.microsoft.com/office/drawing/2014/main" val="10001"/>
                  </a:ext>
                </a:extLst>
              </a:tr>
              <a:tr h="5866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II</a:t>
                      </a:r>
                    </a:p>
                    <a:p>
                      <a:endParaRPr lang="en-US" sz="1800" dirty="0"/>
                    </a:p>
                  </a:txBody>
                  <a:tcPr/>
                </a:tc>
                <a:tc>
                  <a:txBody>
                    <a:bodyPr/>
                    <a:lstStyle/>
                    <a:p>
                      <a:r>
                        <a:rPr lang="en-US" sz="1800" dirty="0" err="1" smtClean="0"/>
                        <a:t>Liril</a:t>
                      </a:r>
                      <a:endParaRPr lang="en-US" sz="1800" dirty="0"/>
                    </a:p>
                  </a:txBody>
                  <a:tcPr/>
                </a:tc>
                <a:tc>
                  <a:txBody>
                    <a:bodyPr/>
                    <a:lstStyle/>
                    <a:p>
                      <a:r>
                        <a:rPr lang="en-US" sz="1800" dirty="0" smtClean="0"/>
                        <a:t>300</a:t>
                      </a:r>
                      <a:endParaRPr lang="en-US" sz="1800" dirty="0"/>
                    </a:p>
                  </a:txBody>
                  <a:tcPr/>
                </a:tc>
                <a:extLst>
                  <a:ext uri="{0D108BD9-81ED-4DB2-BD59-A6C34878D82A}">
                    <a16:rowId xmlns:a16="http://schemas.microsoft.com/office/drawing/2014/main" val="10002"/>
                  </a:ext>
                </a:extLst>
              </a:tr>
              <a:tr h="586641">
                <a:tc>
                  <a:txBody>
                    <a:bodyPr/>
                    <a:lstStyle/>
                    <a:p>
                      <a:r>
                        <a:rPr lang="en-US" sz="1800" dirty="0" smtClean="0"/>
                        <a:t>III</a:t>
                      </a:r>
                      <a:endParaRPr lang="en-US" sz="1800" dirty="0"/>
                    </a:p>
                  </a:txBody>
                  <a:tcPr/>
                </a:tc>
                <a:tc>
                  <a:txBody>
                    <a:bodyPr/>
                    <a:lstStyle/>
                    <a:p>
                      <a:r>
                        <a:rPr lang="en-US" sz="1800" dirty="0" err="1" smtClean="0"/>
                        <a:t>Hamam</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250</a:t>
                      </a:r>
                    </a:p>
                    <a:p>
                      <a:endParaRPr lang="en-US" sz="1800" dirty="0"/>
                    </a:p>
                  </a:txBody>
                  <a:tcPr/>
                </a:tc>
                <a:extLst>
                  <a:ext uri="{0D108BD9-81ED-4DB2-BD59-A6C34878D82A}">
                    <a16:rowId xmlns:a16="http://schemas.microsoft.com/office/drawing/2014/main" val="10003"/>
                  </a:ext>
                </a:extLst>
              </a:tr>
              <a:tr h="5866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IV</a:t>
                      </a:r>
                    </a:p>
                    <a:p>
                      <a:endParaRPr lang="en-US" sz="1800" dirty="0"/>
                    </a:p>
                  </a:txBody>
                  <a:tcPr/>
                </a:tc>
                <a:tc>
                  <a:txBody>
                    <a:bodyPr/>
                    <a:lstStyle/>
                    <a:p>
                      <a:r>
                        <a:rPr lang="en-US" sz="1800" dirty="0" err="1" smtClean="0"/>
                        <a:t>Lux</a:t>
                      </a:r>
                      <a:endParaRPr lang="en-US" sz="1800" dirty="0"/>
                    </a:p>
                  </a:txBody>
                  <a:tcPr/>
                </a:tc>
                <a:tc>
                  <a:txBody>
                    <a:bodyPr/>
                    <a:lstStyle/>
                    <a:p>
                      <a:r>
                        <a:rPr lang="en-US" sz="1800" dirty="0" smtClean="0"/>
                        <a:t>200</a:t>
                      </a:r>
                      <a:endParaRPr lang="en-US" sz="1800" dirty="0"/>
                    </a:p>
                  </a:txBody>
                  <a:tcPr/>
                </a:tc>
                <a:extLst>
                  <a:ext uri="{0D108BD9-81ED-4DB2-BD59-A6C34878D82A}">
                    <a16:rowId xmlns:a16="http://schemas.microsoft.com/office/drawing/2014/main" val="10004"/>
                  </a:ext>
                </a:extLst>
              </a:tr>
              <a:tr h="586641">
                <a:tc>
                  <a:txBody>
                    <a:bodyPr/>
                    <a:lstStyle/>
                    <a:p>
                      <a:r>
                        <a:rPr lang="en-US" sz="1800" dirty="0" smtClean="0"/>
                        <a:t>V</a:t>
                      </a:r>
                      <a:endParaRPr lang="en-US" sz="1800" dirty="0"/>
                    </a:p>
                  </a:txBody>
                  <a:tcPr/>
                </a:tc>
                <a:tc>
                  <a:txBody>
                    <a:bodyPr/>
                    <a:lstStyle/>
                    <a:p>
                      <a:r>
                        <a:rPr lang="en-US" sz="1800" dirty="0" smtClean="0"/>
                        <a:t>Lifebuoy </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100</a:t>
                      </a:r>
                    </a:p>
                    <a:p>
                      <a:endParaRPr lang="en-US" sz="1800" dirty="0"/>
                    </a:p>
                  </a:txBody>
                  <a:tcPr/>
                </a:tc>
                <a:extLst>
                  <a:ext uri="{0D108BD9-81ED-4DB2-BD59-A6C34878D82A}">
                    <a16:rowId xmlns:a16="http://schemas.microsoft.com/office/drawing/2014/main" val="10005"/>
                  </a:ext>
                </a:extLst>
              </a:tr>
              <a:tr h="586641">
                <a:tc>
                  <a:txBody>
                    <a:bodyPr/>
                    <a:lstStyle/>
                    <a:p>
                      <a:r>
                        <a:rPr lang="en-US" sz="1800" b="1" dirty="0" smtClean="0"/>
                        <a:t>Total</a:t>
                      </a:r>
                      <a:endParaRPr lang="en-US" sz="1800" dirty="0"/>
                    </a:p>
                  </a:txBody>
                  <a:tcPr/>
                </a:tc>
                <a:tc>
                  <a:txBody>
                    <a:bodyPr/>
                    <a:lstStyle/>
                    <a:p>
                      <a:endParaRPr lang="en-US" sz="18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1,000</a:t>
                      </a:r>
                      <a:endParaRPr lang="en-US" sz="1800" dirty="0" smtClean="0"/>
                    </a:p>
                    <a:p>
                      <a:endParaRPr lang="en-US" sz="18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65468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0080" cy="6858000"/>
          </a:xfrm>
        </p:spPr>
        <p:txBody>
          <a:bodyPr>
            <a:normAutofit lnSpcReduction="10000"/>
          </a:bodyPr>
          <a:lstStyle/>
          <a:p>
            <a:pPr>
              <a:buNone/>
            </a:pPr>
            <a:r>
              <a:rPr lang="en-US" b="1" dirty="0" smtClean="0"/>
              <a:t>3 Interval Scale</a:t>
            </a:r>
          </a:p>
          <a:p>
            <a:r>
              <a:rPr lang="en-US" dirty="0" smtClean="0"/>
              <a:t>Interval scale is more powerful than the nominal and ordinal scales. </a:t>
            </a:r>
          </a:p>
          <a:p>
            <a:r>
              <a:rPr lang="en-US" dirty="0" smtClean="0"/>
              <a:t>The distance given on the scale represents equal distance on the property being measured. </a:t>
            </a:r>
          </a:p>
          <a:p>
            <a:r>
              <a:rPr lang="en-US" dirty="0" smtClean="0"/>
              <a:t>Interval scale may tell us "How far the objects are apart with respect to an attribute?" </a:t>
            </a:r>
          </a:p>
          <a:p>
            <a:r>
              <a:rPr lang="en-US" dirty="0" smtClean="0"/>
              <a:t>This means that the difference can be compared. </a:t>
            </a:r>
          </a:p>
          <a:p>
            <a:r>
              <a:rPr lang="en-US" dirty="0" smtClean="0"/>
              <a:t>The difference between "1" and "2" is equal to the difference between "2" and "3“, but not that a person with score 10 feels twice as strongly as one with score 5. </a:t>
            </a:r>
          </a:p>
          <a:p>
            <a:r>
              <a:rPr lang="en-US" dirty="0" smtClean="0"/>
              <a:t>Temperature is interval scaled, being measured either in Centigrade or Fahrenheit, we cannot speak of 50°F being twice as hot as 25°F since the corresponding temperatures on the centigrade scale, 10°C and -3.9°C, are not in the ratio 2:1.</a:t>
            </a:r>
          </a:p>
          <a:p>
            <a:r>
              <a:rPr lang="en-US" dirty="0" smtClean="0"/>
              <a:t>The researcher cannot conclude that the respondent who gives a rating of 6 is 3 times more </a:t>
            </a:r>
            <a:r>
              <a:rPr lang="en-US" dirty="0" err="1" smtClean="0"/>
              <a:t>favourable</a:t>
            </a:r>
            <a:r>
              <a:rPr lang="en-US" dirty="0" smtClean="0"/>
              <a:t> towards a product under study than another respondent who awards the rating of 2.</a:t>
            </a:r>
            <a:endParaRPr lang="en-US" b="1" dirty="0" smtClean="0"/>
          </a:p>
          <a:p>
            <a:endParaRPr lang="en-US" b="1" dirty="0" smtClean="0"/>
          </a:p>
          <a:p>
            <a:endParaRPr lang="en-US" dirty="0" smtClean="0"/>
          </a:p>
        </p:txBody>
      </p:sp>
    </p:spTree>
    <p:extLst>
      <p:ext uri="{BB962C8B-B14F-4D97-AF65-F5344CB8AC3E}">
        <p14:creationId xmlns:p14="http://schemas.microsoft.com/office/powerpoint/2010/main" val="4214713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12070080" cy="6324600"/>
          </a:xfrm>
        </p:spPr>
        <p:txBody>
          <a:bodyPr>
            <a:normAutofit/>
          </a:bodyPr>
          <a:lstStyle/>
          <a:p>
            <a:pPr>
              <a:buNone/>
            </a:pPr>
            <a:r>
              <a:rPr lang="en-US" b="1" dirty="0" smtClean="0"/>
              <a:t>Characteristics</a:t>
            </a:r>
          </a:p>
          <a:p>
            <a:pPr>
              <a:buNone/>
            </a:pPr>
            <a:r>
              <a:rPr lang="en-US" dirty="0" smtClean="0"/>
              <a:t>1. Interval scales have no absolute zero. It is set arbitrarily.</a:t>
            </a:r>
          </a:p>
          <a:p>
            <a:pPr>
              <a:buNone/>
            </a:pPr>
            <a:r>
              <a:rPr lang="en-US" dirty="0" smtClean="0"/>
              <a:t>2. For measuring central tendency, mean is used.</a:t>
            </a:r>
          </a:p>
          <a:p>
            <a:pPr>
              <a:buNone/>
            </a:pPr>
            <a:r>
              <a:rPr lang="en-US" dirty="0" smtClean="0"/>
              <a:t>3. For measuring dispersion, standard deviation is used.</a:t>
            </a:r>
          </a:p>
          <a:p>
            <a:pPr>
              <a:buNone/>
            </a:pPr>
            <a:r>
              <a:rPr lang="en-US" dirty="0" smtClean="0"/>
              <a:t>4. For test of significance, t-test and f-test are used.</a:t>
            </a:r>
          </a:p>
          <a:p>
            <a:pPr>
              <a:buNone/>
            </a:pPr>
            <a:r>
              <a:rPr lang="en-US" dirty="0" smtClean="0"/>
              <a:t>5. Scale is based on the equality of intervals.</a:t>
            </a:r>
          </a:p>
          <a:p>
            <a:r>
              <a:rPr lang="en-US" dirty="0" smtClean="0"/>
              <a:t>Suppose we want to measure the rating of a refrigerator using interval scale, It will appear  as follows:</a:t>
            </a:r>
          </a:p>
          <a:p>
            <a:pPr>
              <a:buNone/>
            </a:pPr>
            <a:r>
              <a:rPr lang="en-US" dirty="0" smtClean="0"/>
              <a:t>(a) Brand name                   Poor …………………… Good</a:t>
            </a:r>
          </a:p>
          <a:p>
            <a:pPr>
              <a:buNone/>
            </a:pPr>
            <a:r>
              <a:rPr lang="en-US" dirty="0" smtClean="0"/>
              <a:t>(b) Price                                High …………………….. Low</a:t>
            </a:r>
          </a:p>
          <a:p>
            <a:pPr>
              <a:buNone/>
            </a:pPr>
            <a:r>
              <a:rPr lang="en-US" dirty="0" smtClean="0"/>
              <a:t>(c) Service after-sales        Poor …………………… Good</a:t>
            </a:r>
          </a:p>
          <a:p>
            <a:pPr>
              <a:buNone/>
            </a:pPr>
            <a:r>
              <a:rPr lang="en-US" dirty="0" smtClean="0"/>
              <a:t>(d) Utility                              Poor …………………….Good</a:t>
            </a:r>
          </a:p>
        </p:txBody>
      </p:sp>
    </p:spTree>
    <p:extLst>
      <p:ext uri="{BB962C8B-B14F-4D97-AF65-F5344CB8AC3E}">
        <p14:creationId xmlns:p14="http://schemas.microsoft.com/office/powerpoint/2010/main" val="202853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77" y="304800"/>
            <a:ext cx="11870575" cy="6324600"/>
          </a:xfrm>
        </p:spPr>
        <p:txBody>
          <a:bodyPr>
            <a:normAutofit/>
          </a:bodyPr>
          <a:lstStyle/>
          <a:p>
            <a:pPr>
              <a:buNone/>
            </a:pPr>
            <a:r>
              <a:rPr lang="en-US" b="1" dirty="0" smtClean="0"/>
              <a:t>4.Ratio Scale</a:t>
            </a:r>
          </a:p>
          <a:p>
            <a:r>
              <a:rPr lang="en-US" dirty="0" smtClean="0"/>
              <a:t>Ratio </a:t>
            </a:r>
            <a:r>
              <a:rPr lang="en-US" dirty="0" smtClean="0"/>
              <a:t>scale is a special kind of scale that has a meaningful zero point. </a:t>
            </a:r>
          </a:p>
          <a:p>
            <a:r>
              <a:rPr lang="en-US" dirty="0" smtClean="0"/>
              <a:t>With this scale, length, weight or distance can be measured. </a:t>
            </a:r>
          </a:p>
          <a:p>
            <a:r>
              <a:rPr lang="en-US" dirty="0" smtClean="0"/>
              <a:t>In this scale, it is possible to say, how many times greater or smaller one object is being compared to the other.</a:t>
            </a:r>
          </a:p>
          <a:p>
            <a:r>
              <a:rPr lang="en-US" dirty="0" smtClean="0"/>
              <a:t>Ratio scales permit the researcher to compare both differences in scores and in the relative magnitude of scores. </a:t>
            </a:r>
          </a:p>
          <a:p>
            <a:r>
              <a:rPr lang="en-US" dirty="0" smtClean="0"/>
              <a:t>For instance, the difference between 5 and 10 minutes is the same as that between 10 and 15 minutes, and 10 minutes is twice as long as 5 minutes</a:t>
            </a:r>
            <a:r>
              <a:rPr lang="en-US" dirty="0" smtClean="0"/>
              <a:t>.</a:t>
            </a:r>
            <a:endParaRPr lang="en-US" dirty="0" smtClean="0"/>
          </a:p>
        </p:txBody>
      </p:sp>
    </p:spTree>
    <p:extLst>
      <p:ext uri="{BB962C8B-B14F-4D97-AF65-F5344CB8AC3E}">
        <p14:creationId xmlns:p14="http://schemas.microsoft.com/office/powerpoint/2010/main" val="4039668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0"/>
            <a:ext cx="8915400" cy="6553200"/>
          </a:xfrm>
        </p:spPr>
        <p:txBody>
          <a:bodyPr>
            <a:normAutofit/>
          </a:bodyPr>
          <a:lstStyle/>
          <a:p>
            <a:pPr algn="ctr">
              <a:buNone/>
            </a:pPr>
            <a:r>
              <a:rPr lang="en-US" sz="2400" dirty="0"/>
              <a:t>Scales of Measurement</a:t>
            </a:r>
          </a:p>
        </p:txBody>
      </p:sp>
      <p:graphicFrame>
        <p:nvGraphicFramePr>
          <p:cNvPr id="4" name="Table 3"/>
          <p:cNvGraphicFramePr>
            <a:graphicFrameLocks noGrp="1"/>
          </p:cNvGraphicFramePr>
          <p:nvPr>
            <p:extLst>
              <p:ext uri="{D42A27DB-BD31-4B8C-83A1-F6EECF244321}">
                <p14:modId xmlns:p14="http://schemas.microsoft.com/office/powerpoint/2010/main" val="2629083192"/>
              </p:ext>
            </p:extLst>
          </p:nvPr>
        </p:nvGraphicFramePr>
        <p:xfrm>
          <a:off x="182880" y="381000"/>
          <a:ext cx="12009120" cy="6477000"/>
        </p:xfrm>
        <a:graphic>
          <a:graphicData uri="http://schemas.openxmlformats.org/drawingml/2006/table">
            <a:tbl>
              <a:tblPr firstRow="1" bandRow="1">
                <a:tableStyleId>{5C22544A-7EE6-4342-B048-85BDC9FD1C3A}</a:tableStyleId>
              </a:tblPr>
              <a:tblGrid>
                <a:gridCol w="2588174">
                  <a:extLst>
                    <a:ext uri="{9D8B030D-6E8A-4147-A177-3AD203B41FA5}">
                      <a16:colId xmlns:a16="http://schemas.microsoft.com/office/drawing/2014/main" val="20000"/>
                    </a:ext>
                  </a:extLst>
                </a:gridCol>
                <a:gridCol w="2415627">
                  <a:extLst>
                    <a:ext uri="{9D8B030D-6E8A-4147-A177-3AD203B41FA5}">
                      <a16:colId xmlns:a16="http://schemas.microsoft.com/office/drawing/2014/main" val="20001"/>
                    </a:ext>
                  </a:extLst>
                </a:gridCol>
                <a:gridCol w="4303269">
                  <a:extLst>
                    <a:ext uri="{9D8B030D-6E8A-4147-A177-3AD203B41FA5}">
                      <a16:colId xmlns:a16="http://schemas.microsoft.com/office/drawing/2014/main" val="20002"/>
                    </a:ext>
                  </a:extLst>
                </a:gridCol>
                <a:gridCol w="2702050">
                  <a:extLst>
                    <a:ext uri="{9D8B030D-6E8A-4147-A177-3AD203B41FA5}">
                      <a16:colId xmlns:a16="http://schemas.microsoft.com/office/drawing/2014/main" val="20003"/>
                    </a:ext>
                  </a:extLst>
                </a:gridCol>
              </a:tblGrid>
              <a:tr h="697523">
                <a:tc>
                  <a:txBody>
                    <a:bodyPr/>
                    <a:lstStyle/>
                    <a:p>
                      <a:r>
                        <a:rPr lang="en-US" sz="1800" b="1" kern="1200" baseline="0" dirty="0" smtClean="0">
                          <a:solidFill>
                            <a:schemeClr val="lt1"/>
                          </a:solidFill>
                          <a:latin typeface="+mn-lt"/>
                          <a:ea typeface="+mn-ea"/>
                          <a:cs typeface="+mn-cs"/>
                        </a:rPr>
                        <a:t>Measure</a:t>
                      </a:r>
                      <a:endParaRPr lang="en-US" dirty="0"/>
                    </a:p>
                  </a:txBody>
                  <a:tcPr/>
                </a:tc>
                <a:tc>
                  <a:txBody>
                    <a:bodyPr/>
                    <a:lstStyle/>
                    <a:p>
                      <a:r>
                        <a:rPr lang="en-US" sz="1800" b="1" kern="1200" baseline="0" dirty="0" smtClean="0">
                          <a:solidFill>
                            <a:schemeClr val="lt1"/>
                          </a:solidFill>
                          <a:latin typeface="+mn-lt"/>
                          <a:ea typeface="+mn-ea"/>
                          <a:cs typeface="+mn-cs"/>
                        </a:rPr>
                        <a:t>Results </a:t>
                      </a:r>
                      <a:endParaRPr lang="en-US" dirty="0"/>
                    </a:p>
                  </a:txBody>
                  <a:tcPr/>
                </a:tc>
                <a:tc>
                  <a:txBody>
                    <a:bodyPr/>
                    <a:lstStyle/>
                    <a:p>
                      <a:r>
                        <a:rPr lang="en-US" sz="1800" b="1" kern="1200" baseline="0" dirty="0" smtClean="0">
                          <a:solidFill>
                            <a:schemeClr val="lt1"/>
                          </a:solidFill>
                          <a:latin typeface="+mn-lt"/>
                          <a:ea typeface="+mn-ea"/>
                          <a:cs typeface="+mn-cs"/>
                        </a:rPr>
                        <a:t>Sample Questions </a:t>
                      </a:r>
                      <a:endParaRPr lang="en-US" dirty="0"/>
                    </a:p>
                  </a:txBody>
                  <a:tcPr/>
                </a:tc>
                <a:tc>
                  <a:txBody>
                    <a:bodyPr/>
                    <a:lstStyle/>
                    <a:p>
                      <a:r>
                        <a:rPr lang="en-US" sz="1800" b="1" kern="1200" baseline="0" dirty="0" smtClean="0">
                          <a:solidFill>
                            <a:schemeClr val="lt1"/>
                          </a:solidFill>
                          <a:latin typeface="+mn-lt"/>
                          <a:ea typeface="+mn-ea"/>
                          <a:cs typeface="+mn-cs"/>
                        </a:rPr>
                        <a:t>Central Tendency</a:t>
                      </a:r>
                      <a:endParaRPr lang="en-US" dirty="0" smtClean="0"/>
                    </a:p>
                    <a:p>
                      <a:endParaRPr lang="en-US" dirty="0"/>
                    </a:p>
                  </a:txBody>
                  <a:tcPr/>
                </a:tc>
                <a:extLst>
                  <a:ext uri="{0D108BD9-81ED-4DB2-BD59-A6C34878D82A}">
                    <a16:rowId xmlns:a16="http://schemas.microsoft.com/office/drawing/2014/main" val="10000"/>
                  </a:ext>
                </a:extLst>
              </a:tr>
              <a:tr h="5779477">
                <a:tc>
                  <a:txBody>
                    <a:bodyPr/>
                    <a:lstStyle/>
                    <a:p>
                      <a:r>
                        <a:rPr lang="en-US" sz="1800" kern="1200" baseline="0" dirty="0" smtClean="0">
                          <a:solidFill>
                            <a:schemeClr val="dk1"/>
                          </a:solidFill>
                          <a:latin typeface="+mn-lt"/>
                          <a:ea typeface="+mn-ea"/>
                          <a:cs typeface="+mn-cs"/>
                        </a:rPr>
                        <a:t>Nominal</a:t>
                      </a: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Ordinal</a:t>
                      </a: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Interval</a:t>
                      </a: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Ratio</a:t>
                      </a:r>
                    </a:p>
                    <a:p>
                      <a:endParaRPr lang="en-US" dirty="0"/>
                    </a:p>
                  </a:txBody>
                  <a:tcPr/>
                </a:tc>
                <a:tc>
                  <a:txBody>
                    <a:bodyPr/>
                    <a:lstStyle/>
                    <a:p>
                      <a:r>
                        <a:rPr lang="en-US" sz="1800" kern="1200" baseline="0" dirty="0" smtClean="0">
                          <a:solidFill>
                            <a:schemeClr val="dk1"/>
                          </a:solidFill>
                          <a:latin typeface="+mn-lt"/>
                          <a:ea typeface="+mn-ea"/>
                          <a:cs typeface="+mn-cs"/>
                        </a:rPr>
                        <a:t>Classification of</a:t>
                      </a:r>
                    </a:p>
                    <a:p>
                      <a:r>
                        <a:rPr lang="en-US" sz="1800" kern="1200" baseline="0" dirty="0" smtClean="0">
                          <a:solidFill>
                            <a:schemeClr val="dk1"/>
                          </a:solidFill>
                          <a:latin typeface="+mn-lt"/>
                          <a:ea typeface="+mn-ea"/>
                          <a:cs typeface="+mn-cs"/>
                        </a:rPr>
                        <a:t>variables</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Order of</a:t>
                      </a:r>
                    </a:p>
                    <a:p>
                      <a:r>
                        <a:rPr lang="en-US" sz="1800" kern="1200" baseline="0" dirty="0" smtClean="0">
                          <a:solidFill>
                            <a:schemeClr val="dk1"/>
                          </a:solidFill>
                          <a:latin typeface="+mn-lt"/>
                          <a:ea typeface="+mn-ea"/>
                          <a:cs typeface="+mn-cs"/>
                        </a:rPr>
                        <a:t>variables</a:t>
                      </a: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Differences in</a:t>
                      </a:r>
                    </a:p>
                    <a:p>
                      <a:r>
                        <a:rPr lang="en-US" sz="1800" kern="1200" baseline="0" dirty="0" smtClean="0">
                          <a:solidFill>
                            <a:schemeClr val="dk1"/>
                          </a:solidFill>
                          <a:latin typeface="+mn-lt"/>
                          <a:ea typeface="+mn-ea"/>
                          <a:cs typeface="+mn-cs"/>
                        </a:rPr>
                        <a:t>variables</a:t>
                      </a: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Absolute</a:t>
                      </a:r>
                    </a:p>
                    <a:p>
                      <a:r>
                        <a:rPr lang="en-US" sz="1800" kern="1200" baseline="0" dirty="0" smtClean="0">
                          <a:solidFill>
                            <a:schemeClr val="dk1"/>
                          </a:solidFill>
                          <a:latin typeface="+mn-lt"/>
                          <a:ea typeface="+mn-ea"/>
                          <a:cs typeface="+mn-cs"/>
                        </a:rPr>
                        <a:t>magnitude of</a:t>
                      </a:r>
                    </a:p>
                    <a:p>
                      <a:r>
                        <a:rPr lang="en-US" sz="1800" kern="1200" baseline="0" dirty="0" smtClean="0">
                          <a:solidFill>
                            <a:schemeClr val="dk1"/>
                          </a:solidFill>
                          <a:latin typeface="+mn-lt"/>
                          <a:ea typeface="+mn-ea"/>
                          <a:cs typeface="+mn-cs"/>
                        </a:rPr>
                        <a:t>differences in</a:t>
                      </a:r>
                    </a:p>
                    <a:p>
                      <a:r>
                        <a:rPr lang="en-US" sz="1800" kern="1200" baseline="0" dirty="0" smtClean="0">
                          <a:solidFill>
                            <a:schemeClr val="dk1"/>
                          </a:solidFill>
                          <a:latin typeface="+mn-lt"/>
                          <a:ea typeface="+mn-ea"/>
                          <a:cs typeface="+mn-cs"/>
                        </a:rPr>
                        <a:t>variables</a:t>
                      </a:r>
                      <a:endParaRPr lang="en-US" dirty="0"/>
                    </a:p>
                  </a:txBody>
                  <a:tcPr/>
                </a:tc>
                <a:tc>
                  <a:txBody>
                    <a:bodyPr/>
                    <a:lstStyle/>
                    <a:p>
                      <a:r>
                        <a:rPr lang="en-US" sz="1800" kern="1200" baseline="0" dirty="0" smtClean="0">
                          <a:solidFill>
                            <a:schemeClr val="dk1"/>
                          </a:solidFill>
                          <a:latin typeface="+mn-lt"/>
                          <a:ea typeface="+mn-ea"/>
                          <a:cs typeface="+mn-cs"/>
                        </a:rPr>
                        <a:t>Which brand do you own?</a:t>
                      </a:r>
                    </a:p>
                    <a:p>
                      <a:r>
                        <a:rPr lang="en-US" sz="1800" kern="1200" baseline="0" dirty="0" smtClean="0">
                          <a:solidFill>
                            <a:schemeClr val="dk1"/>
                          </a:solidFill>
                          <a:latin typeface="+mn-lt"/>
                          <a:ea typeface="+mn-ea"/>
                          <a:cs typeface="+mn-cs"/>
                        </a:rPr>
                        <a:t>A ___ B ___ C ___</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Rank your preference for stores.</a:t>
                      </a:r>
                    </a:p>
                    <a:p>
                      <a:r>
                        <a:rPr lang="en-US" sz="1800" kern="1200" baseline="0" dirty="0" smtClean="0">
                          <a:solidFill>
                            <a:schemeClr val="dk1"/>
                          </a:solidFill>
                          <a:latin typeface="+mn-lt"/>
                          <a:ea typeface="+mn-ea"/>
                          <a:cs typeface="+mn-cs"/>
                        </a:rPr>
                        <a:t>First ___</a:t>
                      </a:r>
                    </a:p>
                    <a:p>
                      <a:r>
                        <a:rPr lang="en-US" sz="1800" kern="1200" baseline="0" dirty="0" smtClean="0">
                          <a:solidFill>
                            <a:schemeClr val="dk1"/>
                          </a:solidFill>
                          <a:latin typeface="+mn-lt"/>
                          <a:ea typeface="+mn-ea"/>
                          <a:cs typeface="+mn-cs"/>
                        </a:rPr>
                        <a:t>Second ___</a:t>
                      </a:r>
                    </a:p>
                    <a:p>
                      <a:r>
                        <a:rPr lang="en-US" sz="1800" kern="1200" baseline="0" dirty="0" smtClean="0">
                          <a:solidFill>
                            <a:schemeClr val="dk1"/>
                          </a:solidFill>
                          <a:latin typeface="+mn-lt"/>
                          <a:ea typeface="+mn-ea"/>
                          <a:cs typeface="+mn-cs"/>
                        </a:rPr>
                        <a:t>Third ___</a:t>
                      </a:r>
                    </a:p>
                    <a:p>
                      <a:r>
                        <a:rPr lang="en-US" sz="1800" kern="1200" baseline="0" dirty="0" smtClean="0">
                          <a:solidFill>
                            <a:schemeClr val="dk1"/>
                          </a:solidFill>
                          <a:latin typeface="+mn-lt"/>
                          <a:ea typeface="+mn-ea"/>
                          <a:cs typeface="+mn-cs"/>
                        </a:rPr>
                        <a:t>The salespeople were friendly.</a:t>
                      </a:r>
                    </a:p>
                    <a:p>
                      <a:r>
                        <a:rPr lang="en-US" sz="1800" kern="1200" baseline="0" dirty="0" smtClean="0">
                          <a:solidFill>
                            <a:schemeClr val="dk1"/>
                          </a:solidFill>
                          <a:latin typeface="+mn-lt"/>
                          <a:ea typeface="+mn-ea"/>
                          <a:cs typeface="+mn-cs"/>
                        </a:rPr>
                        <a:t>Strongly Agree ___</a:t>
                      </a:r>
                    </a:p>
                    <a:p>
                      <a:r>
                        <a:rPr lang="en-US" sz="1800" kern="1200" baseline="0" dirty="0" smtClean="0">
                          <a:solidFill>
                            <a:schemeClr val="dk1"/>
                          </a:solidFill>
                          <a:latin typeface="+mn-lt"/>
                          <a:ea typeface="+mn-ea"/>
                          <a:cs typeface="+mn-cs"/>
                        </a:rPr>
                        <a:t>Agree ___</a:t>
                      </a:r>
                    </a:p>
                    <a:p>
                      <a:r>
                        <a:rPr lang="en-US" sz="1800" kern="1200" baseline="0" dirty="0" smtClean="0">
                          <a:solidFill>
                            <a:schemeClr val="dk1"/>
                          </a:solidFill>
                          <a:latin typeface="+mn-lt"/>
                          <a:ea typeface="+mn-ea"/>
                          <a:cs typeface="+mn-cs"/>
                        </a:rPr>
                        <a:t>Neutral ___</a:t>
                      </a:r>
                    </a:p>
                    <a:p>
                      <a:r>
                        <a:rPr lang="en-US" sz="1800" kern="1200" baseline="0" dirty="0" smtClean="0">
                          <a:solidFill>
                            <a:schemeClr val="dk1"/>
                          </a:solidFill>
                          <a:latin typeface="+mn-lt"/>
                          <a:ea typeface="+mn-ea"/>
                          <a:cs typeface="+mn-cs"/>
                        </a:rPr>
                        <a:t>Disagree ___</a:t>
                      </a:r>
                    </a:p>
                    <a:p>
                      <a:r>
                        <a:rPr lang="en-US" sz="1800" kern="1200" baseline="0" dirty="0" smtClean="0">
                          <a:solidFill>
                            <a:schemeClr val="dk1"/>
                          </a:solidFill>
                          <a:latin typeface="+mn-lt"/>
                          <a:ea typeface="+mn-ea"/>
                          <a:cs typeface="+mn-cs"/>
                        </a:rPr>
                        <a:t>Strongly Disagree ___</a:t>
                      </a:r>
                    </a:p>
                    <a:p>
                      <a:r>
                        <a:rPr lang="en-US" sz="1800" kern="1200" baseline="0" dirty="0" smtClean="0">
                          <a:solidFill>
                            <a:schemeClr val="dk1"/>
                          </a:solidFill>
                          <a:latin typeface="+mn-lt"/>
                          <a:ea typeface="+mn-ea"/>
                          <a:cs typeface="+mn-cs"/>
                        </a:rPr>
                        <a:t>What was your sales volume by store last year?</a:t>
                      </a:r>
                    </a:p>
                    <a:p>
                      <a:r>
                        <a:rPr lang="en-US" sz="1800" kern="1200" baseline="0" dirty="0" smtClean="0">
                          <a:solidFill>
                            <a:schemeClr val="dk1"/>
                          </a:solidFill>
                          <a:latin typeface="+mn-lt"/>
                          <a:ea typeface="+mn-ea"/>
                          <a:cs typeface="+mn-cs"/>
                        </a:rPr>
                        <a:t>Store A $___</a:t>
                      </a:r>
                    </a:p>
                    <a:p>
                      <a:r>
                        <a:rPr lang="en-US" sz="1800" kern="1200" baseline="0" dirty="0" smtClean="0">
                          <a:solidFill>
                            <a:schemeClr val="dk1"/>
                          </a:solidFill>
                          <a:latin typeface="+mn-lt"/>
                          <a:ea typeface="+mn-ea"/>
                          <a:cs typeface="+mn-cs"/>
                        </a:rPr>
                        <a:t>Store B $___</a:t>
                      </a:r>
                    </a:p>
                    <a:p>
                      <a:r>
                        <a:rPr lang="en-US" sz="1800" kern="1200" baseline="0" dirty="0" smtClean="0">
                          <a:solidFill>
                            <a:schemeClr val="dk1"/>
                          </a:solidFill>
                          <a:latin typeface="+mn-lt"/>
                          <a:ea typeface="+mn-ea"/>
                          <a:cs typeface="+mn-cs"/>
                        </a:rPr>
                        <a:t>Store C $___</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Mode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Median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Mean</a:t>
                      </a: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Mean</a:t>
                      </a:r>
                    </a:p>
                    <a:p>
                      <a:r>
                        <a:rPr lang="en-US" sz="1800" kern="1200" baseline="0" dirty="0" smtClean="0">
                          <a:solidFill>
                            <a:schemeClr val="dk1"/>
                          </a:solidFill>
                          <a:latin typeface="+mn-lt"/>
                          <a:ea typeface="+mn-ea"/>
                          <a:cs typeface="+mn-cs"/>
                        </a:rPr>
                        <a:t>Geometric</a:t>
                      </a:r>
                    </a:p>
                    <a:p>
                      <a:r>
                        <a:rPr lang="en-US" sz="1800" kern="1200" baseline="0" dirty="0" smtClean="0">
                          <a:solidFill>
                            <a:schemeClr val="dk1"/>
                          </a:solidFill>
                          <a:latin typeface="+mn-lt"/>
                          <a:ea typeface="+mn-ea"/>
                          <a:cs typeface="+mn-cs"/>
                        </a:rPr>
                        <a:t>mean</a:t>
                      </a:r>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68461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82137"/>
          </a:xfrm>
        </p:spPr>
        <p:txBody>
          <a:bodyPr>
            <a:normAutofit fontScale="90000"/>
          </a:bodyPr>
          <a:lstStyle/>
          <a:p>
            <a:pPr algn="ctr"/>
            <a:r>
              <a:rPr lang="en-US" sz="3600" b="1" dirty="0"/>
              <a:t>Non-comparative </a:t>
            </a:r>
            <a:r>
              <a:rPr lang="en-US" sz="3600" b="1" dirty="0" smtClean="0"/>
              <a:t>Scales</a:t>
            </a:r>
            <a:endParaRPr lang="en-US" sz="3600" b="1" dirty="0"/>
          </a:p>
        </p:txBody>
      </p:sp>
      <p:sp>
        <p:nvSpPr>
          <p:cNvPr id="3" name="Content Placeholder 2"/>
          <p:cNvSpPr>
            <a:spLocks noGrp="1"/>
          </p:cNvSpPr>
          <p:nvPr>
            <p:ph idx="1"/>
          </p:nvPr>
        </p:nvSpPr>
        <p:spPr>
          <a:xfrm>
            <a:off x="0" y="482138"/>
            <a:ext cx="12192000" cy="6375862"/>
          </a:xfrm>
        </p:spPr>
        <p:txBody>
          <a:bodyPr>
            <a:normAutofit lnSpcReduction="10000"/>
          </a:bodyPr>
          <a:lstStyle/>
          <a:p>
            <a:pPr marL="514350" indent="-514350">
              <a:buAutoNum type="arabicPeriod"/>
            </a:pPr>
            <a:r>
              <a:rPr lang="en-US" b="1" i="1" dirty="0"/>
              <a:t>Continuous rating scale</a:t>
            </a:r>
            <a:r>
              <a:rPr lang="en-US" dirty="0"/>
              <a:t>: In this technique, respondents generally use a series of numbers known as scale points for rating an item. This technique is also known as graphic rating scaling.</a:t>
            </a:r>
          </a:p>
          <a:p>
            <a:pPr algn="ctr">
              <a:buNone/>
            </a:pPr>
            <a:r>
              <a:rPr lang="en-US" dirty="0"/>
              <a:t>VERY POOR ……………………………………………….............VERY GOOD</a:t>
            </a:r>
          </a:p>
          <a:p>
            <a:pPr algn="ctr">
              <a:buNone/>
            </a:pPr>
            <a:r>
              <a:rPr lang="en-US" dirty="0"/>
              <a:t>0 10 20 30 40 50 60 70 80 90 100</a:t>
            </a:r>
          </a:p>
          <a:p>
            <a:pPr>
              <a:buNone/>
            </a:pPr>
            <a:r>
              <a:rPr lang="en-US" dirty="0"/>
              <a:t>2. </a:t>
            </a:r>
            <a:r>
              <a:rPr lang="en-US" b="1" i="1" dirty="0"/>
              <a:t>Likert scale: </a:t>
            </a:r>
            <a:r>
              <a:rPr lang="en-US" dirty="0"/>
              <a:t>This technique allows the respondents to rate the items on a scale of five to seven points depending upon the amount of their agreement or disagreement on the item. This consists of a series of statements concerning an attitude object. </a:t>
            </a:r>
          </a:p>
          <a:p>
            <a:r>
              <a:rPr lang="en-US" dirty="0"/>
              <a:t>They are also called summated scales, because scores of individual items are summated to produce a total score for the respondent. </a:t>
            </a:r>
          </a:p>
          <a:p>
            <a:r>
              <a:rPr lang="en-US" dirty="0"/>
              <a:t>The Likert Scale consists of two parts-item part and evaluation part.</a:t>
            </a:r>
          </a:p>
          <a:p>
            <a:r>
              <a:rPr lang="en-US" dirty="0"/>
              <a:t>Item part is usually a statement about a certain product, event or attitude.</a:t>
            </a:r>
          </a:p>
          <a:p>
            <a:r>
              <a:rPr lang="en-US" dirty="0"/>
              <a:t>Evaluation part is a list of responses like "strongly agree" to "strongly disagree". </a:t>
            </a:r>
          </a:p>
          <a:p>
            <a:r>
              <a:rPr lang="en-US" dirty="0"/>
              <a:t>The numbers like +2, +1, 0, –1, –2 are used. </a:t>
            </a:r>
          </a:p>
          <a:p>
            <a:endParaRPr lang="en-US" dirty="0"/>
          </a:p>
        </p:txBody>
      </p:sp>
    </p:spTree>
    <p:extLst>
      <p:ext uri="{BB962C8B-B14F-4D97-AF65-F5344CB8AC3E}">
        <p14:creationId xmlns:p14="http://schemas.microsoft.com/office/powerpoint/2010/main" val="3698708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77" y="216131"/>
            <a:ext cx="11737571" cy="598516"/>
          </a:xfrm>
        </p:spPr>
        <p:txBody>
          <a:bodyPr>
            <a:normAutofit/>
          </a:bodyPr>
          <a:lstStyle/>
          <a:p>
            <a:pPr marL="0" indent="0">
              <a:buNone/>
            </a:pPr>
            <a:r>
              <a:rPr lang="en-US" b="1" dirty="0"/>
              <a:t>Attitude of a customer can be measured with respect to a shopping mall.</a:t>
            </a:r>
          </a:p>
        </p:txBody>
      </p:sp>
      <p:graphicFrame>
        <p:nvGraphicFramePr>
          <p:cNvPr id="4" name="Table 3"/>
          <p:cNvGraphicFramePr>
            <a:graphicFrameLocks noGrp="1"/>
          </p:cNvGraphicFramePr>
          <p:nvPr>
            <p:extLst/>
          </p:nvPr>
        </p:nvGraphicFramePr>
        <p:xfrm>
          <a:off x="116378" y="990601"/>
          <a:ext cx="12075622" cy="5676209"/>
        </p:xfrm>
        <a:graphic>
          <a:graphicData uri="http://schemas.openxmlformats.org/drawingml/2006/table">
            <a:tbl>
              <a:tblPr firstRow="1" bandRow="1">
                <a:tableStyleId>{5C22544A-7EE6-4342-B048-85BDC9FD1C3A}</a:tableStyleId>
              </a:tblPr>
              <a:tblGrid>
                <a:gridCol w="928895">
                  <a:extLst>
                    <a:ext uri="{9D8B030D-6E8A-4147-A177-3AD203B41FA5}">
                      <a16:colId xmlns:a16="http://schemas.microsoft.com/office/drawing/2014/main" val="20000"/>
                    </a:ext>
                  </a:extLst>
                </a:gridCol>
                <a:gridCol w="3405946">
                  <a:extLst>
                    <a:ext uri="{9D8B030D-6E8A-4147-A177-3AD203B41FA5}">
                      <a16:colId xmlns:a16="http://schemas.microsoft.com/office/drawing/2014/main" val="20001"/>
                    </a:ext>
                  </a:extLst>
                </a:gridCol>
                <a:gridCol w="1548157">
                  <a:extLst>
                    <a:ext uri="{9D8B030D-6E8A-4147-A177-3AD203B41FA5}">
                      <a16:colId xmlns:a16="http://schemas.microsoft.com/office/drawing/2014/main" val="20002"/>
                    </a:ext>
                  </a:extLst>
                </a:gridCol>
                <a:gridCol w="1444946">
                  <a:extLst>
                    <a:ext uri="{9D8B030D-6E8A-4147-A177-3AD203B41FA5}">
                      <a16:colId xmlns:a16="http://schemas.microsoft.com/office/drawing/2014/main" val="20003"/>
                    </a:ext>
                  </a:extLst>
                </a:gridCol>
                <a:gridCol w="2064210">
                  <a:extLst>
                    <a:ext uri="{9D8B030D-6E8A-4147-A177-3AD203B41FA5}">
                      <a16:colId xmlns:a16="http://schemas.microsoft.com/office/drawing/2014/main" val="20004"/>
                    </a:ext>
                  </a:extLst>
                </a:gridCol>
                <a:gridCol w="1238526">
                  <a:extLst>
                    <a:ext uri="{9D8B030D-6E8A-4147-A177-3AD203B41FA5}">
                      <a16:colId xmlns:a16="http://schemas.microsoft.com/office/drawing/2014/main" val="20005"/>
                    </a:ext>
                  </a:extLst>
                </a:gridCol>
                <a:gridCol w="1444942">
                  <a:extLst>
                    <a:ext uri="{9D8B030D-6E8A-4147-A177-3AD203B41FA5}">
                      <a16:colId xmlns:a16="http://schemas.microsoft.com/office/drawing/2014/main" val="20006"/>
                    </a:ext>
                  </a:extLst>
                </a:gridCol>
              </a:tblGrid>
              <a:tr h="1023179">
                <a:tc>
                  <a:txBody>
                    <a:bodyPr/>
                    <a:lstStyle/>
                    <a:p>
                      <a:r>
                        <a:rPr lang="en-US" sz="1800" b="1" kern="1200" baseline="0" dirty="0" err="1" smtClean="0">
                          <a:solidFill>
                            <a:schemeClr val="lt1"/>
                          </a:solidFill>
                          <a:latin typeface="+mn-lt"/>
                          <a:ea typeface="+mn-ea"/>
                          <a:cs typeface="+mn-cs"/>
                        </a:rPr>
                        <a:t>S.No</a:t>
                      </a:r>
                      <a:endParaRPr lang="en-US" dirty="0"/>
                    </a:p>
                  </a:txBody>
                  <a:tcPr/>
                </a:tc>
                <a:tc>
                  <a:txBody>
                    <a:bodyPr/>
                    <a:lstStyle/>
                    <a:p>
                      <a:r>
                        <a:rPr lang="en-US" sz="1800" b="1" kern="1200" baseline="0" dirty="0" smtClean="0">
                          <a:solidFill>
                            <a:schemeClr val="lt1"/>
                          </a:solidFill>
                          <a:latin typeface="+mn-lt"/>
                          <a:ea typeface="+mn-ea"/>
                          <a:cs typeface="+mn-cs"/>
                        </a:rPr>
                        <a:t>. </a:t>
                      </a:r>
                      <a:r>
                        <a:rPr lang="en-US" sz="1800" b="1" kern="1200" baseline="0" dirty="0" err="1" smtClean="0">
                          <a:solidFill>
                            <a:schemeClr val="lt1"/>
                          </a:solidFill>
                          <a:latin typeface="+mn-lt"/>
                          <a:ea typeface="+mn-ea"/>
                          <a:cs typeface="+mn-cs"/>
                        </a:rPr>
                        <a:t>Likert</a:t>
                      </a:r>
                      <a:r>
                        <a:rPr lang="en-US" sz="1800" b="1" kern="1200" baseline="0" dirty="0" smtClean="0">
                          <a:solidFill>
                            <a:schemeClr val="lt1"/>
                          </a:solidFill>
                          <a:latin typeface="+mn-lt"/>
                          <a:ea typeface="+mn-ea"/>
                          <a:cs typeface="+mn-cs"/>
                        </a:rPr>
                        <a:t> scale items</a:t>
                      </a:r>
                      <a:endParaRPr lang="en-US" dirty="0"/>
                    </a:p>
                  </a:txBody>
                  <a:tcPr/>
                </a:tc>
                <a:tc>
                  <a:txBody>
                    <a:bodyPr/>
                    <a:lstStyle/>
                    <a:p>
                      <a:r>
                        <a:rPr lang="en-US" sz="1800" b="1" kern="1200" baseline="0" dirty="0" smtClean="0">
                          <a:solidFill>
                            <a:schemeClr val="lt1"/>
                          </a:solidFill>
                          <a:latin typeface="+mn-lt"/>
                          <a:ea typeface="+mn-ea"/>
                          <a:cs typeface="+mn-cs"/>
                        </a:rPr>
                        <a:t>Strongly</a:t>
                      </a:r>
                    </a:p>
                    <a:p>
                      <a:r>
                        <a:rPr lang="en-US" sz="1800" b="1" kern="1200" baseline="0" dirty="0" smtClean="0">
                          <a:solidFill>
                            <a:schemeClr val="lt1"/>
                          </a:solidFill>
                          <a:latin typeface="+mn-lt"/>
                          <a:ea typeface="+mn-ea"/>
                          <a:cs typeface="+mn-cs"/>
                        </a:rPr>
                        <a:t>disagree</a:t>
                      </a:r>
                    </a:p>
                    <a:p>
                      <a:endParaRPr lang="en-US" dirty="0"/>
                    </a:p>
                  </a:txBody>
                  <a:tcPr/>
                </a:tc>
                <a:tc>
                  <a:txBody>
                    <a:bodyPr/>
                    <a:lstStyle/>
                    <a:p>
                      <a:r>
                        <a:rPr lang="en-US" sz="1800" b="1" kern="1200" baseline="0" dirty="0" smtClean="0">
                          <a:solidFill>
                            <a:schemeClr val="lt1"/>
                          </a:solidFill>
                          <a:latin typeface="+mn-lt"/>
                          <a:ea typeface="+mn-ea"/>
                          <a:cs typeface="+mn-cs"/>
                        </a:rPr>
                        <a:t>Disagree</a:t>
                      </a:r>
                      <a:endParaRPr lang="en-US" dirty="0"/>
                    </a:p>
                  </a:txBody>
                  <a:tcPr/>
                </a:tc>
                <a:tc>
                  <a:txBody>
                    <a:bodyPr/>
                    <a:lstStyle/>
                    <a:p>
                      <a:r>
                        <a:rPr lang="en-US" sz="1800" b="1" kern="1200" baseline="0" dirty="0" smtClean="0">
                          <a:solidFill>
                            <a:schemeClr val="lt1"/>
                          </a:solidFill>
                          <a:latin typeface="+mn-lt"/>
                          <a:ea typeface="+mn-ea"/>
                          <a:cs typeface="+mn-cs"/>
                        </a:rPr>
                        <a:t>Neither agree</a:t>
                      </a:r>
                    </a:p>
                    <a:p>
                      <a:r>
                        <a:rPr lang="en-US" sz="1800" b="1" kern="1200" baseline="0" dirty="0" smtClean="0">
                          <a:solidFill>
                            <a:schemeClr val="lt1"/>
                          </a:solidFill>
                          <a:latin typeface="+mn-lt"/>
                          <a:ea typeface="+mn-ea"/>
                          <a:cs typeface="+mn-cs"/>
                        </a:rPr>
                        <a:t>nor disagree</a:t>
                      </a:r>
                    </a:p>
                    <a:p>
                      <a:endParaRPr lang="en-US" dirty="0"/>
                    </a:p>
                  </a:txBody>
                  <a:tcPr/>
                </a:tc>
                <a:tc>
                  <a:txBody>
                    <a:bodyPr/>
                    <a:lstStyle/>
                    <a:p>
                      <a:r>
                        <a:rPr lang="en-US" sz="1800" b="1" kern="1200" baseline="0" dirty="0" smtClean="0">
                          <a:solidFill>
                            <a:schemeClr val="lt1"/>
                          </a:solidFill>
                          <a:latin typeface="+mn-lt"/>
                          <a:ea typeface="+mn-ea"/>
                          <a:cs typeface="+mn-cs"/>
                        </a:rPr>
                        <a:t>Agree </a:t>
                      </a:r>
                      <a:endParaRPr lang="en-US" dirty="0"/>
                    </a:p>
                  </a:txBody>
                  <a:tcPr/>
                </a:tc>
                <a:tc>
                  <a:txBody>
                    <a:bodyPr/>
                    <a:lstStyle/>
                    <a:p>
                      <a:r>
                        <a:rPr lang="en-US" sz="1800" b="1" kern="1200" baseline="0" dirty="0" smtClean="0">
                          <a:solidFill>
                            <a:schemeClr val="lt1"/>
                          </a:solidFill>
                          <a:latin typeface="+mn-lt"/>
                          <a:ea typeface="+mn-ea"/>
                          <a:cs typeface="+mn-cs"/>
                        </a:rPr>
                        <a:t>Strongly</a:t>
                      </a:r>
                    </a:p>
                    <a:p>
                      <a:r>
                        <a:rPr lang="en-US" sz="1800" b="1" kern="1200" baseline="0" dirty="0" smtClean="0">
                          <a:solidFill>
                            <a:schemeClr val="lt1"/>
                          </a:solidFill>
                          <a:latin typeface="+mn-lt"/>
                          <a:ea typeface="+mn-ea"/>
                          <a:cs typeface="+mn-cs"/>
                        </a:rPr>
                        <a:t>agree</a:t>
                      </a:r>
                      <a:endParaRPr lang="en-US" dirty="0" smtClean="0"/>
                    </a:p>
                    <a:p>
                      <a:endParaRPr lang="en-US" dirty="0"/>
                    </a:p>
                  </a:txBody>
                  <a:tcPr/>
                </a:tc>
                <a:extLst>
                  <a:ext uri="{0D108BD9-81ED-4DB2-BD59-A6C34878D82A}">
                    <a16:rowId xmlns:a16="http://schemas.microsoft.com/office/drawing/2014/main" val="10000"/>
                  </a:ext>
                </a:extLst>
              </a:tr>
              <a:tr h="775505">
                <a:tc>
                  <a:txBody>
                    <a:bodyPr/>
                    <a:lstStyle/>
                    <a:p>
                      <a:endParaRPr lang="en-US"/>
                    </a:p>
                  </a:txBody>
                  <a:tcPr/>
                </a:tc>
                <a:tc>
                  <a:txBody>
                    <a:bodyPr/>
                    <a:lstStyle/>
                    <a:p>
                      <a:r>
                        <a:rPr lang="en-US" sz="1800" kern="1200" baseline="0" dirty="0" smtClean="0">
                          <a:solidFill>
                            <a:schemeClr val="dk1"/>
                          </a:solidFill>
                          <a:latin typeface="+mn-lt"/>
                          <a:ea typeface="+mn-ea"/>
                          <a:cs typeface="+mn-cs"/>
                        </a:rPr>
                        <a:t>Salesmen at the shopping</a:t>
                      </a:r>
                    </a:p>
                    <a:p>
                      <a:r>
                        <a:rPr lang="en-US" sz="1800" kern="1200" baseline="0" dirty="0" smtClean="0">
                          <a:solidFill>
                            <a:schemeClr val="dk1"/>
                          </a:solidFill>
                          <a:latin typeface="+mn-lt"/>
                          <a:ea typeface="+mn-ea"/>
                          <a:cs typeface="+mn-cs"/>
                        </a:rPr>
                        <a:t>mall are courteous</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775505">
                <a:tc>
                  <a:txBody>
                    <a:bodyPr/>
                    <a:lstStyle/>
                    <a:p>
                      <a:endParaRPr lang="en-US"/>
                    </a:p>
                  </a:txBody>
                  <a:tcPr/>
                </a:tc>
                <a:tc>
                  <a:txBody>
                    <a:bodyPr/>
                    <a:lstStyle/>
                    <a:p>
                      <a:r>
                        <a:rPr lang="en-US" sz="1800" kern="1200" baseline="0" dirty="0" smtClean="0">
                          <a:solidFill>
                            <a:schemeClr val="dk1"/>
                          </a:solidFill>
                          <a:latin typeface="+mn-lt"/>
                          <a:ea typeface="+mn-ea"/>
                          <a:cs typeface="+mn-cs"/>
                        </a:rPr>
                        <a:t>Shopping mall does not have</a:t>
                      </a:r>
                    </a:p>
                    <a:p>
                      <a:r>
                        <a:rPr lang="en-US" sz="1800" kern="1200" baseline="0" dirty="0" smtClean="0">
                          <a:solidFill>
                            <a:schemeClr val="dk1"/>
                          </a:solidFill>
                          <a:latin typeface="+mn-lt"/>
                          <a:ea typeface="+mn-ea"/>
                          <a:cs typeface="+mn-cs"/>
                        </a:rPr>
                        <a:t>enough parking space</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775505">
                <a:tc>
                  <a:txBody>
                    <a:bodyPr/>
                    <a:lstStyle/>
                    <a:p>
                      <a:endParaRPr lang="en-US"/>
                    </a:p>
                  </a:txBody>
                  <a:tcPr/>
                </a:tc>
                <a:tc>
                  <a:txBody>
                    <a:bodyPr/>
                    <a:lstStyle/>
                    <a:p>
                      <a:r>
                        <a:rPr lang="en-US" sz="1800" kern="1200" baseline="0" dirty="0" smtClean="0">
                          <a:solidFill>
                            <a:schemeClr val="dk1"/>
                          </a:solidFill>
                          <a:latin typeface="+mn-lt"/>
                          <a:ea typeface="+mn-ea"/>
                          <a:cs typeface="+mn-cs"/>
                        </a:rPr>
                        <a:t>Prices of items are reasonable</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775505">
                <a:tc>
                  <a:txBody>
                    <a:bodyPr/>
                    <a:lstStyle/>
                    <a:p>
                      <a:endParaRPr lang="en-US"/>
                    </a:p>
                  </a:txBody>
                  <a:tcPr/>
                </a:tc>
                <a:tc>
                  <a:txBody>
                    <a:bodyPr/>
                    <a:lstStyle/>
                    <a:p>
                      <a:r>
                        <a:rPr lang="en-US" sz="1800" kern="1200" baseline="0" dirty="0" smtClean="0">
                          <a:solidFill>
                            <a:schemeClr val="dk1"/>
                          </a:solidFill>
                          <a:latin typeface="+mn-lt"/>
                          <a:ea typeface="+mn-ea"/>
                          <a:cs typeface="+mn-cs"/>
                        </a:rPr>
                        <a:t>Mall has wide range of</a:t>
                      </a:r>
                    </a:p>
                    <a:p>
                      <a:r>
                        <a:rPr lang="en-US" sz="1800" kern="1200" baseline="0" dirty="0" smtClean="0">
                          <a:solidFill>
                            <a:schemeClr val="dk1"/>
                          </a:solidFill>
                          <a:latin typeface="+mn-lt"/>
                          <a:ea typeface="+mn-ea"/>
                          <a:cs typeface="+mn-cs"/>
                        </a:rPr>
                        <a:t>products to choose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775505">
                <a:tc>
                  <a:txBody>
                    <a:bodyPr/>
                    <a:lstStyle/>
                    <a:p>
                      <a:endParaRPr lang="en-US"/>
                    </a:p>
                  </a:txBody>
                  <a:tcPr/>
                </a:tc>
                <a:tc>
                  <a:txBody>
                    <a:bodyPr/>
                    <a:lstStyle/>
                    <a:p>
                      <a:r>
                        <a:rPr lang="en-US" sz="1800" kern="1200" baseline="0" dirty="0" smtClean="0">
                          <a:solidFill>
                            <a:schemeClr val="dk1"/>
                          </a:solidFill>
                          <a:latin typeface="+mn-lt"/>
                          <a:ea typeface="+mn-ea"/>
                          <a:cs typeface="+mn-cs"/>
                        </a:rPr>
                        <a:t>Mall operating hours are</a:t>
                      </a:r>
                    </a:p>
                    <a:p>
                      <a:r>
                        <a:rPr lang="en-US" sz="1800" kern="1200" baseline="0" dirty="0" smtClean="0">
                          <a:solidFill>
                            <a:schemeClr val="dk1"/>
                          </a:solidFill>
                          <a:latin typeface="+mn-lt"/>
                          <a:ea typeface="+mn-ea"/>
                          <a:cs typeface="+mn-cs"/>
                        </a:rPr>
                        <a:t>inconvenient</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775505">
                <a:tc>
                  <a:txBody>
                    <a:bodyPr/>
                    <a:lstStyle/>
                    <a:p>
                      <a:endParaRPr lang="en-US"/>
                    </a:p>
                  </a:txBody>
                  <a:tcPr/>
                </a:tc>
                <a:tc>
                  <a:txBody>
                    <a:bodyPr/>
                    <a:lstStyle/>
                    <a:p>
                      <a:r>
                        <a:rPr lang="en-US" sz="1800" kern="1200" baseline="0" dirty="0" smtClean="0">
                          <a:solidFill>
                            <a:schemeClr val="dk1"/>
                          </a:solidFill>
                          <a:latin typeface="+mn-lt"/>
                          <a:ea typeface="+mn-ea"/>
                          <a:cs typeface="+mn-cs"/>
                        </a:rPr>
                        <a:t>The arrangement of items in</a:t>
                      </a:r>
                    </a:p>
                    <a:p>
                      <a:r>
                        <a:rPr lang="en-US" sz="1800" kern="1200" baseline="0" dirty="0" smtClean="0">
                          <a:solidFill>
                            <a:schemeClr val="dk1"/>
                          </a:solidFill>
                          <a:latin typeface="+mn-lt"/>
                          <a:ea typeface="+mn-ea"/>
                          <a:cs typeface="+mn-cs"/>
                        </a:rPr>
                        <a:t>the mall is confusing</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01881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754196" cy="6858000"/>
          </a:xfrm>
        </p:spPr>
        <p:txBody>
          <a:bodyPr>
            <a:normAutofit fontScale="92500" lnSpcReduction="20000"/>
          </a:bodyPr>
          <a:lstStyle/>
          <a:p>
            <a:pPr>
              <a:buNone/>
            </a:pPr>
            <a:r>
              <a:rPr lang="en-US" dirty="0" smtClean="0"/>
              <a:t>3. </a:t>
            </a:r>
            <a:r>
              <a:rPr lang="en-US" b="1" i="1" dirty="0" smtClean="0"/>
              <a:t>Semantic differential scale: </a:t>
            </a:r>
            <a:r>
              <a:rPr lang="en-US" dirty="0" smtClean="0"/>
              <a:t>In this technique, respondents are asked to rate the different attributes of an item on a seven-point scale.</a:t>
            </a:r>
          </a:p>
          <a:p>
            <a:r>
              <a:rPr lang="en-US" dirty="0" smtClean="0"/>
              <a:t>This is very similar to the </a:t>
            </a:r>
            <a:r>
              <a:rPr lang="en-US" dirty="0" err="1" smtClean="0"/>
              <a:t>Likert</a:t>
            </a:r>
            <a:r>
              <a:rPr lang="en-US" dirty="0" smtClean="0"/>
              <a:t> Scale. </a:t>
            </a:r>
          </a:p>
          <a:p>
            <a:r>
              <a:rPr lang="en-US" dirty="0" smtClean="0"/>
              <a:t>It also consists of a number of items to be rated by the respondents. </a:t>
            </a:r>
          </a:p>
          <a:p>
            <a:r>
              <a:rPr lang="en-US" dirty="0" smtClean="0"/>
              <a:t>It uses "Bipolar" adjectives and phrases. </a:t>
            </a:r>
          </a:p>
          <a:p>
            <a:r>
              <a:rPr lang="en-US" dirty="0" smtClean="0"/>
              <a:t>There are no statements in the Semantic Differential Scale.</a:t>
            </a:r>
          </a:p>
          <a:p>
            <a:r>
              <a:rPr lang="en-US" dirty="0" smtClean="0"/>
              <a:t>Each pair of adjective is separated by a seven point scale.</a:t>
            </a:r>
          </a:p>
          <a:p>
            <a:r>
              <a:rPr lang="en-US" dirty="0" smtClean="0"/>
              <a:t>Rating of a real estate developers mentioned below on the given scales for each of the five aspects.</a:t>
            </a:r>
          </a:p>
          <a:p>
            <a:pPr>
              <a:buNone/>
            </a:pPr>
            <a:r>
              <a:rPr lang="en-US" dirty="0" smtClean="0"/>
              <a:t>S. No.      Scale items         –3  –2  –1  0  +1  + 2  +3 -</a:t>
            </a:r>
          </a:p>
          <a:p>
            <a:pPr>
              <a:buNone/>
            </a:pPr>
            <a:r>
              <a:rPr lang="en-US" dirty="0" smtClean="0"/>
              <a:t>1.           Not reliable              _  _ _ _ _ _ _                  Reliable</a:t>
            </a:r>
          </a:p>
          <a:p>
            <a:pPr>
              <a:buNone/>
            </a:pPr>
            <a:r>
              <a:rPr lang="en-US" dirty="0" smtClean="0"/>
              <a:t>2            Expensive                   _ _ _ _ _ _ _              Not expensive</a:t>
            </a:r>
          </a:p>
          <a:p>
            <a:pPr>
              <a:buNone/>
            </a:pPr>
            <a:r>
              <a:rPr lang="en-US" dirty="0" smtClean="0"/>
              <a:t>3.           Trustworthy                _ _ _ _ _ _ _           Not trustworthy</a:t>
            </a:r>
          </a:p>
          <a:p>
            <a:pPr>
              <a:buNone/>
            </a:pPr>
            <a:r>
              <a:rPr lang="en-US" dirty="0" smtClean="0"/>
              <a:t>4.           Untimely delivery      _ _ _ _ _ _ _            Timely delivery</a:t>
            </a:r>
          </a:p>
          <a:p>
            <a:pPr marL="514350" indent="-514350">
              <a:buAutoNum type="arabicPeriod" startAt="5"/>
            </a:pPr>
            <a:r>
              <a:rPr lang="en-US" dirty="0" smtClean="0"/>
              <a:t>       Strong Brand Image   _ _ _ _ _ _ _        Poor brand image</a:t>
            </a:r>
          </a:p>
          <a:p>
            <a:r>
              <a:rPr lang="en-US" dirty="0" smtClean="0"/>
              <a:t>The respondents were asked to tick one of the seven categories which describes their views on attitude. Computation is being done exactly the same way as in the </a:t>
            </a:r>
            <a:r>
              <a:rPr lang="en-US" dirty="0" err="1" smtClean="0"/>
              <a:t>Likert</a:t>
            </a:r>
            <a:r>
              <a:rPr lang="en-US" dirty="0" smtClean="0"/>
              <a:t> Scale.</a:t>
            </a:r>
          </a:p>
          <a:p>
            <a:endParaRPr lang="en-US" dirty="0"/>
          </a:p>
        </p:txBody>
      </p:sp>
    </p:spTree>
    <p:extLst>
      <p:ext uri="{BB962C8B-B14F-4D97-AF65-F5344CB8AC3E}">
        <p14:creationId xmlns:p14="http://schemas.microsoft.com/office/powerpoint/2010/main" val="3656984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dirty="0" smtClean="0">
                <a:latin typeface="Times New Roman" pitchFamily="18" charset="0"/>
                <a:cs typeface="Times New Roman" pitchFamily="18" charset="0"/>
              </a:rPr>
              <a:t>Research design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12070080" cy="6172200"/>
          </a:xfrm>
        </p:spPr>
        <p:txBody>
          <a:bodyPr>
            <a:normAutofit/>
          </a:bodyPr>
          <a:lstStyle/>
          <a:p>
            <a:r>
              <a:rPr lang="en-US" dirty="0" smtClean="0">
                <a:latin typeface="Times New Roman" pitchFamily="18" charset="0"/>
                <a:cs typeface="Times New Roman" pitchFamily="18" charset="0"/>
              </a:rPr>
              <a:t>Research design is simply a plan for a study. </a:t>
            </a:r>
          </a:p>
          <a:p>
            <a:r>
              <a:rPr lang="en-US" dirty="0" smtClean="0">
                <a:latin typeface="Times New Roman" pitchFamily="18" charset="0"/>
                <a:cs typeface="Times New Roman" pitchFamily="18" charset="0"/>
              </a:rPr>
              <a:t>This is used as a guide in collecting and analyzing the data. </a:t>
            </a:r>
          </a:p>
          <a:p>
            <a:r>
              <a:rPr lang="en-US" dirty="0" smtClean="0">
                <a:latin typeface="Times New Roman" pitchFamily="18" charset="0"/>
                <a:cs typeface="Times New Roman" pitchFamily="18" charset="0"/>
              </a:rPr>
              <a:t>It can be called a blue print to carry out the study. </a:t>
            </a:r>
          </a:p>
          <a:p>
            <a:r>
              <a:rPr lang="en-US" dirty="0" smtClean="0">
                <a:latin typeface="Times New Roman" pitchFamily="18" charset="0"/>
                <a:cs typeface="Times New Roman" pitchFamily="18" charset="0"/>
              </a:rPr>
              <a:t>It is like a plan made by an architect to build the house.</a:t>
            </a:r>
          </a:p>
          <a:p>
            <a:r>
              <a:rPr lang="en-US" dirty="0" smtClean="0">
                <a:latin typeface="Times New Roman" pitchFamily="18" charset="0"/>
                <a:cs typeface="Times New Roman" pitchFamily="18" charset="0"/>
              </a:rPr>
              <a:t>The blue print includes:</a:t>
            </a:r>
          </a:p>
          <a:p>
            <a:pPr marL="514350" indent="-514350">
              <a:buAutoNum type="arabicParenBoth"/>
            </a:pPr>
            <a:r>
              <a:rPr lang="en-US" dirty="0" smtClean="0">
                <a:latin typeface="Times New Roman" pitchFamily="18" charset="0"/>
                <a:cs typeface="Times New Roman" pitchFamily="18" charset="0"/>
              </a:rPr>
              <a:t>interviews to be conducted, observations to be made, experiments to be conducted, data analysis to be made. </a:t>
            </a:r>
          </a:p>
          <a:p>
            <a:pPr marL="514350" indent="-514350">
              <a:buAutoNum type="arabicParenBoth"/>
            </a:pPr>
            <a:r>
              <a:rPr lang="en-US" dirty="0" smtClean="0">
                <a:latin typeface="Times New Roman" pitchFamily="18" charset="0"/>
                <a:cs typeface="Times New Roman" pitchFamily="18" charset="0"/>
              </a:rPr>
              <a:t>Tools used to collect the data such as questionnaire </a:t>
            </a:r>
          </a:p>
          <a:p>
            <a:pPr marL="514350" indent="-514350">
              <a:buAutoNum type="arabicParenBoth"/>
            </a:pPr>
            <a:r>
              <a:rPr lang="en-US" dirty="0" smtClean="0">
                <a:latin typeface="Times New Roman" pitchFamily="18" charset="0"/>
                <a:cs typeface="Times New Roman" pitchFamily="18" charset="0"/>
              </a:rPr>
              <a:t>what is the sampling methods used.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19978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a:bodyPr>
          <a:lstStyle/>
          <a:p>
            <a:r>
              <a:rPr lang="en-US" sz="3600" b="1" dirty="0"/>
              <a:t>Criteria for the Good Test</a:t>
            </a:r>
            <a:endParaRPr lang="en-US" dirty="0"/>
          </a:p>
        </p:txBody>
      </p:sp>
      <p:sp>
        <p:nvSpPr>
          <p:cNvPr id="3" name="Content Placeholder 2"/>
          <p:cNvSpPr>
            <a:spLocks noGrp="1"/>
          </p:cNvSpPr>
          <p:nvPr>
            <p:ph idx="1"/>
          </p:nvPr>
        </p:nvSpPr>
        <p:spPr>
          <a:xfrm>
            <a:off x="0" y="838200"/>
            <a:ext cx="12192000" cy="5791200"/>
          </a:xfrm>
        </p:spPr>
        <p:txBody>
          <a:bodyPr>
            <a:normAutofit/>
          </a:bodyPr>
          <a:lstStyle/>
          <a:p>
            <a:r>
              <a:rPr lang="en-US" dirty="0" smtClean="0"/>
              <a:t>There are two criteria to decide whether the scale selected is good or not. They are:</a:t>
            </a:r>
          </a:p>
          <a:p>
            <a:pPr>
              <a:buNone/>
            </a:pPr>
            <a:r>
              <a:rPr lang="en-US" dirty="0" smtClean="0"/>
              <a:t>1. Reliability</a:t>
            </a:r>
          </a:p>
          <a:p>
            <a:pPr marL="971550" lvl="1" indent="-514350">
              <a:buAutoNum type="alphaLcPeriod"/>
            </a:pPr>
            <a:r>
              <a:rPr lang="en-US" dirty="0" smtClean="0"/>
              <a:t>Test-Retest </a:t>
            </a:r>
          </a:p>
          <a:p>
            <a:pPr marL="971550" lvl="1" indent="-514350">
              <a:buAutoNum type="alphaLcPeriod"/>
            </a:pPr>
            <a:r>
              <a:rPr lang="en-US" dirty="0" smtClean="0"/>
              <a:t>Internal Consistency</a:t>
            </a:r>
          </a:p>
          <a:p>
            <a:pPr lvl="1">
              <a:buNone/>
            </a:pPr>
            <a:r>
              <a:rPr lang="en-US" dirty="0" smtClean="0"/>
              <a:t>c.   Alternative Forms</a:t>
            </a:r>
          </a:p>
          <a:p>
            <a:pPr>
              <a:buNone/>
            </a:pPr>
            <a:r>
              <a:rPr lang="en-US" dirty="0" smtClean="0"/>
              <a:t>2. Validity</a:t>
            </a:r>
          </a:p>
          <a:p>
            <a:pPr lvl="1">
              <a:buNone/>
            </a:pPr>
            <a:r>
              <a:rPr lang="en-US" dirty="0" smtClean="0"/>
              <a:t>a. Content</a:t>
            </a:r>
          </a:p>
          <a:p>
            <a:pPr lvl="1">
              <a:buNone/>
            </a:pPr>
            <a:r>
              <a:rPr lang="en-US" dirty="0" smtClean="0"/>
              <a:t>b. Criterion</a:t>
            </a:r>
          </a:p>
          <a:p>
            <a:pPr lvl="1">
              <a:buNone/>
            </a:pPr>
            <a:r>
              <a:rPr lang="en-US" dirty="0" smtClean="0"/>
              <a:t>c. Construct</a:t>
            </a:r>
          </a:p>
        </p:txBody>
      </p:sp>
    </p:spTree>
    <p:extLst>
      <p:ext uri="{BB962C8B-B14F-4D97-AF65-F5344CB8AC3E}">
        <p14:creationId xmlns:p14="http://schemas.microsoft.com/office/powerpoint/2010/main" val="2265981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a:bodyPr>
          <a:lstStyle/>
          <a:p>
            <a:r>
              <a:rPr lang="en-US" sz="3600" b="1" dirty="0"/>
              <a:t>Reliability Analysis</a:t>
            </a:r>
            <a:endParaRPr lang="en-US" dirty="0"/>
          </a:p>
        </p:txBody>
      </p:sp>
      <p:sp>
        <p:nvSpPr>
          <p:cNvPr id="3" name="Content Placeholder 2"/>
          <p:cNvSpPr>
            <a:spLocks noGrp="1"/>
          </p:cNvSpPr>
          <p:nvPr>
            <p:ph idx="1"/>
          </p:nvPr>
        </p:nvSpPr>
        <p:spPr>
          <a:xfrm>
            <a:off x="-1" y="838200"/>
            <a:ext cx="12053455" cy="6019800"/>
          </a:xfrm>
        </p:spPr>
        <p:txBody>
          <a:bodyPr>
            <a:normAutofit lnSpcReduction="10000"/>
          </a:bodyPr>
          <a:lstStyle/>
          <a:p>
            <a:r>
              <a:rPr lang="en-US" dirty="0" smtClean="0"/>
              <a:t>Reliability means the extent to which the measurement process is free from errors.</a:t>
            </a:r>
          </a:p>
          <a:p>
            <a:r>
              <a:rPr lang="en-US" dirty="0" smtClean="0"/>
              <a:t>Reliability deals with accuracy and consistency. </a:t>
            </a:r>
          </a:p>
          <a:p>
            <a:r>
              <a:rPr lang="en-US" dirty="0" smtClean="0"/>
              <a:t>The scale is said to be reliable, if it yields the same results when repeated measurements are made under constant conditions.</a:t>
            </a:r>
          </a:p>
          <a:p>
            <a:r>
              <a:rPr lang="en-US" dirty="0" smtClean="0"/>
              <a:t>Reliability can be ensured by using the same scale on the same set of respondents, using the same method.</a:t>
            </a:r>
          </a:p>
          <a:p>
            <a:r>
              <a:rPr lang="en-US" b="1" dirty="0" smtClean="0"/>
              <a:t>Test-retest Reliability</a:t>
            </a:r>
            <a:r>
              <a:rPr lang="en-US" dirty="0" smtClean="0"/>
              <a:t>: Respondents are administered scales at 2 different times under nearly equivalent conditions</a:t>
            </a:r>
          </a:p>
          <a:p>
            <a:r>
              <a:rPr lang="en-US" b="1" dirty="0" smtClean="0"/>
              <a:t>Alternative-form Reliability</a:t>
            </a:r>
            <a:r>
              <a:rPr lang="en-US" dirty="0" smtClean="0"/>
              <a:t>: 2 equivalent forms of a scale are constructed, then tested with the same respondents at 2 different times</a:t>
            </a:r>
          </a:p>
          <a:p>
            <a:r>
              <a:rPr lang="en-US" b="1" dirty="0" smtClean="0"/>
              <a:t>Internal Consistency Reliability</a:t>
            </a:r>
            <a:r>
              <a:rPr lang="en-US" dirty="0" smtClean="0"/>
              <a:t>: The consistency with which each item represents the construct of interest. </a:t>
            </a:r>
          </a:p>
          <a:p>
            <a:r>
              <a:rPr lang="en-US" dirty="0" smtClean="0"/>
              <a:t>Alpha Coefficient is most common test of reliability.</a:t>
            </a:r>
            <a:endParaRPr lang="en-US" dirty="0"/>
          </a:p>
        </p:txBody>
      </p:sp>
    </p:spTree>
    <p:extLst>
      <p:ext uri="{BB962C8B-B14F-4D97-AF65-F5344CB8AC3E}">
        <p14:creationId xmlns:p14="http://schemas.microsoft.com/office/powerpoint/2010/main" val="299554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457200"/>
          </a:xfrm>
        </p:spPr>
        <p:txBody>
          <a:bodyPr>
            <a:noAutofit/>
          </a:bodyPr>
          <a:lstStyle/>
          <a:p>
            <a:r>
              <a:rPr lang="en-US" sz="2800" b="1" dirty="0"/>
              <a:t>Validity Analysis</a:t>
            </a:r>
            <a:endParaRPr lang="en-US" sz="3600" dirty="0"/>
          </a:p>
        </p:txBody>
      </p:sp>
      <p:sp>
        <p:nvSpPr>
          <p:cNvPr id="3" name="Content Placeholder 2"/>
          <p:cNvSpPr>
            <a:spLocks noGrp="1"/>
          </p:cNvSpPr>
          <p:nvPr>
            <p:ph idx="1"/>
          </p:nvPr>
        </p:nvSpPr>
        <p:spPr>
          <a:xfrm>
            <a:off x="0" y="457200"/>
            <a:ext cx="12192000" cy="6400800"/>
          </a:xfrm>
        </p:spPr>
        <p:txBody>
          <a:bodyPr>
            <a:normAutofit/>
          </a:bodyPr>
          <a:lstStyle/>
          <a:p>
            <a:r>
              <a:rPr lang="en-US" dirty="0" smtClean="0"/>
              <a:t>Validity is related with the question "Are we measuring, what we think, we are measuring?" </a:t>
            </a:r>
          </a:p>
          <a:p>
            <a:r>
              <a:rPr lang="en-US" dirty="0" smtClean="0"/>
              <a:t>Success of the scale lies in measuring "What is intended to be measured?" </a:t>
            </a:r>
          </a:p>
          <a:p>
            <a:r>
              <a:rPr lang="en-US" dirty="0" smtClean="0"/>
              <a:t>Of the two attributes of scaling, validity is the most important.</a:t>
            </a:r>
          </a:p>
          <a:p>
            <a:r>
              <a:rPr lang="en-US" b="1" i="1" dirty="0" smtClean="0"/>
              <a:t>Construct Validity: </a:t>
            </a:r>
            <a:r>
              <a:rPr lang="en-US" dirty="0" smtClean="0"/>
              <a:t>A sales manager believes that there is a clear relation between job satisfaction for a person and the degree to which a person is an extrovert and the work performance of his sales force. </a:t>
            </a:r>
          </a:p>
          <a:p>
            <a:r>
              <a:rPr lang="en-US" dirty="0" smtClean="0"/>
              <a:t>Therefore, those who enjoy high job satisfaction, and have extrovert personalities should exhibit high performance. </a:t>
            </a:r>
          </a:p>
          <a:p>
            <a:r>
              <a:rPr lang="en-US" dirty="0" smtClean="0"/>
              <a:t>If they do not, then we can question the construct validity of the measure.</a:t>
            </a:r>
          </a:p>
          <a:p>
            <a:r>
              <a:rPr lang="en-US" b="1" i="1" dirty="0" smtClean="0"/>
              <a:t>Content Validity: </a:t>
            </a:r>
            <a:r>
              <a:rPr lang="en-US" dirty="0" smtClean="0"/>
              <a:t>A researcher should define the problem clearly, Identify the item to be measured, and evolve a suitable scale for this purpose.</a:t>
            </a:r>
          </a:p>
          <a:p>
            <a:r>
              <a:rPr lang="en-US" dirty="0" smtClean="0"/>
              <a:t>Despite these, the scale may be criticized for being lacking in content validity which is known as </a:t>
            </a:r>
            <a:r>
              <a:rPr lang="en-US" b="1" dirty="0" smtClean="0"/>
              <a:t>face validity. </a:t>
            </a:r>
          </a:p>
        </p:txBody>
      </p:sp>
    </p:spTree>
    <p:extLst>
      <p:ext uri="{BB962C8B-B14F-4D97-AF65-F5344CB8AC3E}">
        <p14:creationId xmlns:p14="http://schemas.microsoft.com/office/powerpoint/2010/main" val="614056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r>
              <a:rPr lang="en-US" dirty="0" smtClean="0"/>
              <a:t>An example can be the introduction of new packaged food. </a:t>
            </a:r>
          </a:p>
          <a:p>
            <a:r>
              <a:rPr lang="en-US" dirty="0" smtClean="0"/>
              <a:t>When new packaged food is introduced, the product representing a major change in taste. </a:t>
            </a:r>
          </a:p>
          <a:p>
            <a:r>
              <a:rPr lang="en-US" dirty="0" smtClean="0"/>
              <a:t>Thousands of consumers may be asked to taste the new packaged  food and people may say that they liked the new </a:t>
            </a:r>
            <a:r>
              <a:rPr lang="en-US" dirty="0" err="1" smtClean="0"/>
              <a:t>flavour</a:t>
            </a:r>
            <a:r>
              <a:rPr lang="en-US" dirty="0" smtClean="0"/>
              <a:t>. </a:t>
            </a:r>
          </a:p>
          <a:p>
            <a:r>
              <a:rPr lang="en-US" dirty="0" smtClean="0"/>
              <a:t>With such a </a:t>
            </a:r>
            <a:r>
              <a:rPr lang="en-US" dirty="0" err="1" smtClean="0"/>
              <a:t>favourable</a:t>
            </a:r>
            <a:r>
              <a:rPr lang="en-US" dirty="0" smtClean="0"/>
              <a:t> reaction, the product when introduced on a commercial scale may still meet with failure. </a:t>
            </a:r>
          </a:p>
          <a:p>
            <a:r>
              <a:rPr lang="en-US" dirty="0" smtClean="0"/>
              <a:t>So, what is wrong? Perhaps a crucial question that was omitted. </a:t>
            </a:r>
          </a:p>
          <a:p>
            <a:r>
              <a:rPr lang="en-US" dirty="0" smtClean="0"/>
              <a:t>The people may be asked if liked the new packaged food, to which the majority might have "yes" but the same respondents were not asked, "Are you willing to give up the product which you are consuming currently?" </a:t>
            </a:r>
          </a:p>
          <a:p>
            <a:r>
              <a:rPr lang="en-US" dirty="0" smtClean="0"/>
              <a:t>In this case, the problem was not clearly identified and the item to be 'measured' was left out.</a:t>
            </a:r>
            <a:r>
              <a:rPr lang="en-US" b="1" i="1" dirty="0" smtClean="0"/>
              <a:t> </a:t>
            </a:r>
          </a:p>
          <a:p>
            <a:r>
              <a:rPr lang="en-US" b="1" i="1" dirty="0" smtClean="0"/>
              <a:t>Criterion Validity: </a:t>
            </a:r>
            <a:r>
              <a:rPr lang="en-US" dirty="0" smtClean="0"/>
              <a:t>used to examines whether measurement scale performs as expected in relation to other variables selected as meaningful criteria, i.e., predicted and actual behavior should be similar and also to addresses the question of what construct or characteristic the scale is actually measuring</a:t>
            </a:r>
            <a:endParaRPr lang="en-US" dirty="0"/>
          </a:p>
        </p:txBody>
      </p:sp>
    </p:spTree>
    <p:extLst>
      <p:ext uri="{BB962C8B-B14F-4D97-AF65-F5344CB8AC3E}">
        <p14:creationId xmlns:p14="http://schemas.microsoft.com/office/powerpoint/2010/main" val="283673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dirty="0" smtClean="0">
                <a:latin typeface="Times New Roman" pitchFamily="18" charset="0"/>
                <a:cs typeface="Times New Roman" pitchFamily="18" charset="0"/>
              </a:rPr>
              <a:t>Types of Research Design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219200"/>
            <a:ext cx="8229600" cy="4495800"/>
          </a:xfrm>
        </p:spPr>
        <p:txBody>
          <a:bodyPr>
            <a:normAutofit/>
          </a:bodyPr>
          <a:lstStyle/>
          <a:p>
            <a:r>
              <a:rPr lang="en-US" dirty="0" smtClean="0">
                <a:latin typeface="Times New Roman" pitchFamily="18" charset="0"/>
                <a:cs typeface="Times New Roman" pitchFamily="18" charset="0"/>
              </a:rPr>
              <a:t>Research Design is mainly of three types:</a:t>
            </a:r>
          </a:p>
          <a:p>
            <a:pPr lvl="1"/>
            <a:r>
              <a:rPr lang="en-US" dirty="0" smtClean="0">
                <a:latin typeface="Times New Roman" pitchFamily="18" charset="0"/>
                <a:cs typeface="Times New Roman" pitchFamily="18" charset="0"/>
              </a:rPr>
              <a:t>Exploratory, </a:t>
            </a:r>
          </a:p>
          <a:p>
            <a:pPr lvl="1"/>
            <a:r>
              <a:rPr lang="en-US" dirty="0" smtClean="0">
                <a:latin typeface="Times New Roman" pitchFamily="18" charset="0"/>
                <a:cs typeface="Times New Roman" pitchFamily="18" charset="0"/>
              </a:rPr>
              <a:t>Descriptive, and </a:t>
            </a:r>
          </a:p>
          <a:p>
            <a:pPr lvl="1"/>
            <a:r>
              <a:rPr lang="en-US" dirty="0" smtClean="0">
                <a:latin typeface="Times New Roman" pitchFamily="18" charset="0"/>
                <a:cs typeface="Times New Roman" pitchFamily="18" charset="0"/>
              </a:rPr>
              <a:t>Causal (experimental) research.</a:t>
            </a:r>
          </a:p>
        </p:txBody>
      </p:sp>
    </p:spTree>
    <p:extLst>
      <p:ext uri="{BB962C8B-B14F-4D97-AF65-F5344CB8AC3E}">
        <p14:creationId xmlns:p14="http://schemas.microsoft.com/office/powerpoint/2010/main" val="390237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4992688" y="838201"/>
            <a:ext cx="3276600" cy="436563"/>
          </a:xfrm>
          <a:prstGeom prst="rect">
            <a:avLst/>
          </a:prstGeom>
          <a:solidFill>
            <a:srgbClr val="FFCC00"/>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t>Research Design</a:t>
            </a:r>
          </a:p>
        </p:txBody>
      </p:sp>
      <p:sp>
        <p:nvSpPr>
          <p:cNvPr id="29699" name="Rectangle 4"/>
          <p:cNvSpPr>
            <a:spLocks noChangeArrowheads="1"/>
          </p:cNvSpPr>
          <p:nvPr/>
        </p:nvSpPr>
        <p:spPr bwMode="auto">
          <a:xfrm>
            <a:off x="2205353" y="2292777"/>
            <a:ext cx="2856871" cy="830997"/>
          </a:xfrm>
          <a:prstGeom prst="rect">
            <a:avLst/>
          </a:prstGeom>
          <a:solidFill>
            <a:srgbClr val="33CCCC"/>
          </a:solidFill>
          <a:ln w="9525">
            <a:solidFill>
              <a:schemeClr val="tx1"/>
            </a:solidFill>
            <a:miter lim="800000"/>
            <a:headEnd/>
            <a:tailEnd/>
          </a:ln>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Exploratory Research</a:t>
            </a:r>
          </a:p>
          <a:p>
            <a:pPr algn="ctr" eaLnBrk="1" hangingPunct="1"/>
            <a:r>
              <a:rPr lang="en-US" altLang="en-US"/>
              <a:t>Design</a:t>
            </a:r>
          </a:p>
        </p:txBody>
      </p:sp>
      <p:sp>
        <p:nvSpPr>
          <p:cNvPr id="29700" name="Rectangle 5"/>
          <p:cNvSpPr>
            <a:spLocks noChangeArrowheads="1"/>
          </p:cNvSpPr>
          <p:nvPr/>
        </p:nvSpPr>
        <p:spPr bwMode="auto">
          <a:xfrm>
            <a:off x="7659689" y="4495801"/>
            <a:ext cx="2535237" cy="466725"/>
          </a:xfrm>
          <a:prstGeom prst="rect">
            <a:avLst/>
          </a:prstGeom>
          <a:solidFill>
            <a:srgbClr val="66CCFF"/>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Causal Research</a:t>
            </a:r>
          </a:p>
        </p:txBody>
      </p:sp>
      <p:sp>
        <p:nvSpPr>
          <p:cNvPr id="29701" name="Rectangle 6"/>
          <p:cNvSpPr>
            <a:spLocks noChangeArrowheads="1"/>
          </p:cNvSpPr>
          <p:nvPr/>
        </p:nvSpPr>
        <p:spPr bwMode="auto">
          <a:xfrm>
            <a:off x="5963376" y="2597577"/>
            <a:ext cx="2771913" cy="830997"/>
          </a:xfrm>
          <a:prstGeom prst="rect">
            <a:avLst/>
          </a:prstGeom>
          <a:solidFill>
            <a:srgbClr val="FF7C80"/>
          </a:solidFill>
          <a:ln w="9525">
            <a:solidFill>
              <a:schemeClr val="tx1"/>
            </a:solidFill>
            <a:miter lim="800000"/>
            <a:headEnd/>
            <a:tailEnd/>
          </a:ln>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Conclusive Research</a:t>
            </a:r>
          </a:p>
          <a:p>
            <a:pPr algn="ctr" eaLnBrk="1" hangingPunct="1"/>
            <a:r>
              <a:rPr lang="en-US" altLang="en-US"/>
              <a:t>Design</a:t>
            </a:r>
          </a:p>
        </p:txBody>
      </p:sp>
      <p:sp>
        <p:nvSpPr>
          <p:cNvPr id="29702" name="Rectangle 7"/>
          <p:cNvSpPr>
            <a:spLocks noChangeArrowheads="1"/>
          </p:cNvSpPr>
          <p:nvPr/>
        </p:nvSpPr>
        <p:spPr bwMode="auto">
          <a:xfrm>
            <a:off x="2325689" y="5715000"/>
            <a:ext cx="2351087" cy="831850"/>
          </a:xfrm>
          <a:prstGeom prst="rect">
            <a:avLst/>
          </a:prstGeom>
          <a:solidFill>
            <a:srgbClr val="CC3399"/>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solidFill>
                  <a:schemeClr val="bg1"/>
                </a:solidFill>
              </a:rPr>
              <a:t>Cross-Sectional</a:t>
            </a:r>
          </a:p>
          <a:p>
            <a:pPr algn="ctr" eaLnBrk="1" hangingPunct="1"/>
            <a:r>
              <a:rPr lang="en-US" altLang="en-US">
                <a:solidFill>
                  <a:schemeClr val="bg1"/>
                </a:solidFill>
              </a:rPr>
              <a:t>Design</a:t>
            </a:r>
          </a:p>
        </p:txBody>
      </p:sp>
      <p:sp>
        <p:nvSpPr>
          <p:cNvPr id="29703" name="Rectangle 8"/>
          <p:cNvSpPr>
            <a:spLocks noChangeArrowheads="1"/>
          </p:cNvSpPr>
          <p:nvPr/>
        </p:nvSpPr>
        <p:spPr bwMode="auto">
          <a:xfrm>
            <a:off x="3697289" y="4343400"/>
            <a:ext cx="2401887" cy="831850"/>
          </a:xfrm>
          <a:prstGeom prst="rect">
            <a:avLst/>
          </a:prstGeom>
          <a:solidFill>
            <a:srgbClr val="FFFF99"/>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Descriptive </a:t>
            </a:r>
          </a:p>
          <a:p>
            <a:pPr algn="ctr" eaLnBrk="1" hangingPunct="1"/>
            <a:r>
              <a:rPr lang="en-US" altLang="en-US"/>
              <a:t>Research</a:t>
            </a:r>
          </a:p>
        </p:txBody>
      </p:sp>
      <p:sp>
        <p:nvSpPr>
          <p:cNvPr id="29704" name="Rectangle 9"/>
          <p:cNvSpPr>
            <a:spLocks noChangeArrowheads="1"/>
          </p:cNvSpPr>
          <p:nvPr/>
        </p:nvSpPr>
        <p:spPr bwMode="auto">
          <a:xfrm>
            <a:off x="5970588" y="5715000"/>
            <a:ext cx="2298700" cy="831850"/>
          </a:xfrm>
          <a:prstGeom prst="rect">
            <a:avLst/>
          </a:prstGeom>
          <a:solidFill>
            <a:srgbClr val="339966"/>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solidFill>
                  <a:srgbClr val="FFFF00"/>
                </a:solidFill>
              </a:rPr>
              <a:t>Longitudinal</a:t>
            </a:r>
          </a:p>
          <a:p>
            <a:pPr algn="ctr" eaLnBrk="1" hangingPunct="1"/>
            <a:r>
              <a:rPr lang="en-US" altLang="en-US">
                <a:solidFill>
                  <a:srgbClr val="FFFF00"/>
                </a:solidFill>
              </a:rPr>
              <a:t>Design</a:t>
            </a:r>
          </a:p>
        </p:txBody>
      </p:sp>
      <p:sp>
        <p:nvSpPr>
          <p:cNvPr id="29705" name="Text Box 18"/>
          <p:cNvSpPr txBox="1">
            <a:spLocks noChangeArrowheads="1"/>
          </p:cNvSpPr>
          <p:nvPr/>
        </p:nvSpPr>
        <p:spPr bwMode="auto">
          <a:xfrm>
            <a:off x="2239301" y="40039"/>
            <a:ext cx="73929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i="1" dirty="0"/>
              <a:t>    Classification of Research Designs</a:t>
            </a:r>
          </a:p>
        </p:txBody>
      </p:sp>
      <p:sp>
        <p:nvSpPr>
          <p:cNvPr id="29706" name="Line 19"/>
          <p:cNvSpPr>
            <a:spLocks noChangeShapeType="1"/>
          </p:cNvSpPr>
          <p:nvPr/>
        </p:nvSpPr>
        <p:spPr bwMode="auto">
          <a:xfrm flipH="1">
            <a:off x="4154488" y="1447800"/>
            <a:ext cx="762000" cy="762000"/>
          </a:xfrm>
          <a:prstGeom prst="line">
            <a:avLst/>
          </a:prstGeom>
          <a:noFill/>
          <a:ln w="6985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7" name="Line 21"/>
          <p:cNvSpPr>
            <a:spLocks noChangeShapeType="1"/>
          </p:cNvSpPr>
          <p:nvPr/>
        </p:nvSpPr>
        <p:spPr bwMode="auto">
          <a:xfrm flipH="1">
            <a:off x="5449888" y="3505200"/>
            <a:ext cx="762000" cy="762000"/>
          </a:xfrm>
          <a:prstGeom prst="line">
            <a:avLst/>
          </a:prstGeom>
          <a:noFill/>
          <a:ln w="6985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8" name="Line 22"/>
          <p:cNvSpPr>
            <a:spLocks noChangeShapeType="1"/>
          </p:cNvSpPr>
          <p:nvPr/>
        </p:nvSpPr>
        <p:spPr bwMode="auto">
          <a:xfrm rot="21497087">
            <a:off x="8193088" y="3505200"/>
            <a:ext cx="457200" cy="914400"/>
          </a:xfrm>
          <a:prstGeom prst="line">
            <a:avLst/>
          </a:prstGeom>
          <a:noFill/>
          <a:ln w="698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9" name="Line 24"/>
          <p:cNvSpPr>
            <a:spLocks noChangeShapeType="1"/>
          </p:cNvSpPr>
          <p:nvPr/>
        </p:nvSpPr>
        <p:spPr bwMode="auto">
          <a:xfrm>
            <a:off x="6821488" y="1447800"/>
            <a:ext cx="457200" cy="1066800"/>
          </a:xfrm>
          <a:prstGeom prst="line">
            <a:avLst/>
          </a:prstGeom>
          <a:noFill/>
          <a:ln w="6985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25"/>
          <p:cNvSpPr>
            <a:spLocks noChangeShapeType="1"/>
          </p:cNvSpPr>
          <p:nvPr/>
        </p:nvSpPr>
        <p:spPr bwMode="auto">
          <a:xfrm flipH="1">
            <a:off x="4230688" y="5257800"/>
            <a:ext cx="381000" cy="381000"/>
          </a:xfrm>
          <a:prstGeom prst="line">
            <a:avLst/>
          </a:prstGeom>
          <a:noFill/>
          <a:ln w="698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1" name="Line 26"/>
          <p:cNvSpPr>
            <a:spLocks noChangeShapeType="1"/>
          </p:cNvSpPr>
          <p:nvPr/>
        </p:nvSpPr>
        <p:spPr bwMode="auto">
          <a:xfrm>
            <a:off x="5678488" y="5257800"/>
            <a:ext cx="381000" cy="381000"/>
          </a:xfrm>
          <a:prstGeom prst="line">
            <a:avLst/>
          </a:prstGeom>
          <a:noFill/>
          <a:ln w="698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2" name="Rectangle 28"/>
          <p:cNvSpPr>
            <a:spLocks noGrp="1" noChangeArrowheads="1"/>
          </p:cNvSpPr>
          <p:nvPr>
            <p:ph type="title" idx="4294967295"/>
          </p:nvPr>
        </p:nvSpPr>
        <p:spPr>
          <a:xfrm>
            <a:off x="-304800" y="685800"/>
            <a:ext cx="76200" cy="228600"/>
          </a:xfrm>
        </p:spPr>
        <p:txBody>
          <a:bodyPr>
            <a:normAutofit fontScale="90000"/>
          </a:bodyPr>
          <a:lstStyle/>
          <a:p>
            <a:r>
              <a:rPr lang="en-US" altLang="en-US" sz="100"/>
              <a:t>Figure 3.4 A Classification of Market Research Designs </a:t>
            </a:r>
          </a:p>
        </p:txBody>
      </p:sp>
    </p:spTree>
    <p:extLst>
      <p:ext uri="{BB962C8B-B14F-4D97-AF65-F5344CB8AC3E}">
        <p14:creationId xmlns:p14="http://schemas.microsoft.com/office/powerpoint/2010/main" val="1924809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85800"/>
          </a:xfrm>
        </p:spPr>
        <p:txBody>
          <a:bodyPr>
            <a:normAutofit fontScale="90000"/>
          </a:bodyPr>
          <a:lstStyle/>
          <a:p>
            <a:r>
              <a:rPr lang="en-US" b="1" dirty="0" smtClean="0">
                <a:latin typeface="Times New Roman" pitchFamily="18" charset="0"/>
                <a:cs typeface="Times New Roman" pitchFamily="18" charset="0"/>
              </a:rPr>
              <a:t>Exploratory research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12192000" cy="6172200"/>
          </a:xfrm>
        </p:spPr>
        <p:txBody>
          <a:bodyPr>
            <a:normAutofit/>
          </a:bodyPr>
          <a:lstStyle/>
          <a:p>
            <a:r>
              <a:rPr lang="en-US" b="1" dirty="0" smtClean="0">
                <a:latin typeface="Times New Roman" pitchFamily="18" charset="0"/>
                <a:cs typeface="Times New Roman" pitchFamily="18" charset="0"/>
              </a:rPr>
              <a:t>Exploratory research </a:t>
            </a:r>
            <a:r>
              <a:rPr lang="en-US" dirty="0" smtClean="0">
                <a:latin typeface="Times New Roman" pitchFamily="18" charset="0"/>
                <a:cs typeface="Times New Roman" pitchFamily="18" charset="0"/>
              </a:rPr>
              <a:t>is used to seek insights into general nature of the problem. </a:t>
            </a:r>
          </a:p>
          <a:p>
            <a:r>
              <a:rPr lang="en-US" dirty="0" smtClean="0">
                <a:latin typeface="Times New Roman" pitchFamily="18" charset="0"/>
                <a:cs typeface="Times New Roman" pitchFamily="18" charset="0"/>
              </a:rPr>
              <a:t>In this type of research, there is no previous knowledge; research methods are flexible, qualitative and unstructured.</a:t>
            </a:r>
          </a:p>
          <a:p>
            <a:r>
              <a:rPr lang="en-US" dirty="0" smtClean="0">
                <a:latin typeface="Times New Roman" pitchFamily="18" charset="0"/>
                <a:cs typeface="Times New Roman" pitchFamily="18" charset="0"/>
              </a:rPr>
              <a:t>The following are the circumstances in which exploratory study would be ideally suited:</a:t>
            </a:r>
          </a:p>
          <a:p>
            <a:pPr>
              <a:buNone/>
            </a:pPr>
            <a:r>
              <a:rPr lang="en-US" dirty="0" smtClean="0">
                <a:latin typeface="Times New Roman" pitchFamily="18" charset="0"/>
                <a:cs typeface="Times New Roman" pitchFamily="18" charset="0"/>
              </a:rPr>
              <a:t>1. To gain an insight into the problem</a:t>
            </a:r>
          </a:p>
          <a:p>
            <a:pPr>
              <a:buNone/>
            </a:pPr>
            <a:r>
              <a:rPr lang="en-US" dirty="0" smtClean="0">
                <a:latin typeface="Times New Roman" pitchFamily="18" charset="0"/>
                <a:cs typeface="Times New Roman" pitchFamily="18" charset="0"/>
              </a:rPr>
              <a:t>2. To generate new product ideas</a:t>
            </a:r>
          </a:p>
          <a:p>
            <a:pPr>
              <a:buNone/>
            </a:pPr>
            <a:r>
              <a:rPr lang="en-US" dirty="0" smtClean="0">
                <a:latin typeface="Times New Roman" pitchFamily="18" charset="0"/>
                <a:cs typeface="Times New Roman" pitchFamily="18" charset="0"/>
              </a:rPr>
              <a:t>3. To list all possibilities. Among the several possibilities, we need to prioritize the possibilities which seem likely</a:t>
            </a:r>
          </a:p>
          <a:p>
            <a:pPr>
              <a:buNone/>
            </a:pPr>
            <a:r>
              <a:rPr lang="en-US" dirty="0" smtClean="0">
                <a:latin typeface="Times New Roman" pitchFamily="18" charset="0"/>
                <a:cs typeface="Times New Roman" pitchFamily="18" charset="0"/>
              </a:rPr>
              <a:t>4. To develop hypothesis</a:t>
            </a:r>
          </a:p>
          <a:p>
            <a:pPr>
              <a:buNone/>
            </a:pPr>
            <a:r>
              <a:rPr lang="en-US" dirty="0" smtClean="0">
                <a:latin typeface="Times New Roman" pitchFamily="18" charset="0"/>
                <a:cs typeface="Times New Roman" pitchFamily="18" charset="0"/>
              </a:rPr>
              <a:t>5. To establish priorities so that further research can be conducted.</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1784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533400"/>
          </a:xfrm>
        </p:spPr>
        <p:txBody>
          <a:bodyPr>
            <a:normAutofit/>
          </a:bodyPr>
          <a:lstStyle/>
          <a:p>
            <a:r>
              <a:rPr lang="en-US" sz="2800" b="1" i="1" dirty="0">
                <a:latin typeface="Times New Roman" pitchFamily="18" charset="0"/>
                <a:cs typeface="Times New Roman" pitchFamily="18" charset="0"/>
              </a:rPr>
              <a:t>DESCRIPTIVE RESEARCH</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12192000" cy="6400800"/>
          </a:xfrm>
        </p:spPr>
        <p:txBody>
          <a:bodyPr>
            <a:normAutofit/>
          </a:bodyPr>
          <a:lstStyle/>
          <a:p>
            <a:r>
              <a:rPr lang="en-US" dirty="0">
                <a:latin typeface="Times New Roman" pitchFamily="18" charset="0"/>
                <a:cs typeface="Times New Roman" pitchFamily="18" charset="0"/>
              </a:rPr>
              <a:t>As the name implies, descriptive research (widely used in business research) seeks to </a:t>
            </a:r>
            <a:r>
              <a:rPr lang="en-US" i="1" dirty="0">
                <a:latin typeface="Times New Roman" pitchFamily="18" charset="0"/>
                <a:cs typeface="Times New Roman" pitchFamily="18" charset="0"/>
              </a:rPr>
              <a:t>describe something.</a:t>
            </a:r>
          </a:p>
          <a:p>
            <a:r>
              <a:rPr lang="en-US" dirty="0">
                <a:latin typeface="Times New Roman" pitchFamily="18" charset="0"/>
                <a:cs typeface="Times New Roman" pitchFamily="18" charset="0"/>
              </a:rPr>
              <a:t>Descriptive research is highly structured and rigid in its approach to data collection compared to exploratory research. </a:t>
            </a:r>
          </a:p>
          <a:p>
            <a:r>
              <a:rPr lang="en-US" dirty="0">
                <a:latin typeface="Times New Roman" pitchFamily="18" charset="0"/>
                <a:cs typeface="Times New Roman" pitchFamily="18" charset="0"/>
              </a:rPr>
              <a:t>More specifically, descriptive research is conducted when seeking to accomplish the following objectives: </a:t>
            </a:r>
          </a:p>
          <a:p>
            <a:pPr>
              <a:buNone/>
            </a:pPr>
            <a:r>
              <a:rPr lang="en-US" dirty="0">
                <a:latin typeface="Times New Roman" pitchFamily="18" charset="0"/>
                <a:cs typeface="Times New Roman" pitchFamily="18" charset="0"/>
              </a:rPr>
              <a:t>1. Describe the characteristics of relevant groups such as the 20 percent of our customers who generate 80 percent of our business. </a:t>
            </a:r>
          </a:p>
          <a:p>
            <a:pPr>
              <a:buNone/>
            </a:pPr>
            <a:r>
              <a:rPr lang="en-US" dirty="0">
                <a:latin typeface="Times New Roman" pitchFamily="18" charset="0"/>
                <a:cs typeface="Times New Roman" pitchFamily="18" charset="0"/>
              </a:rPr>
              <a:t>2. Determine the extent to which two or more variables </a:t>
            </a:r>
            <a:r>
              <a:rPr lang="en-US" dirty="0" err="1">
                <a:latin typeface="Times New Roman" pitchFamily="18" charset="0"/>
                <a:cs typeface="Times New Roman" pitchFamily="18" charset="0"/>
              </a:rPr>
              <a:t>covary</a:t>
            </a:r>
            <a:r>
              <a:rPr lang="en-US" dirty="0">
                <a:latin typeface="Times New Roman" pitchFamily="18" charset="0"/>
                <a:cs typeface="Times New Roman" pitchFamily="18" charset="0"/>
              </a:rPr>
              <a:t>. For example, does consumption rate vary by age of consumer?</a:t>
            </a:r>
          </a:p>
          <a:p>
            <a:pPr>
              <a:buNone/>
            </a:pPr>
            <a:r>
              <a:rPr lang="en-US" dirty="0">
                <a:latin typeface="Times New Roman" pitchFamily="18" charset="0"/>
                <a:cs typeface="Times New Roman" pitchFamily="18" charset="0"/>
              </a:rPr>
              <a:t>3. Estimate the proportion of a population who act or think a certain way. For example, how often do childless couples eat at restaurants in a typical month?</a:t>
            </a:r>
          </a:p>
          <a:p>
            <a:pPr>
              <a:buNone/>
            </a:pPr>
            <a:r>
              <a:rPr lang="en-US" dirty="0">
                <a:latin typeface="Times New Roman" pitchFamily="18" charset="0"/>
                <a:cs typeface="Times New Roman" pitchFamily="18" charset="0"/>
              </a:rPr>
              <a:t>4. Make specific predictions.</a:t>
            </a:r>
          </a:p>
          <a:p>
            <a:pPr>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45206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12192000" cy="6477000"/>
          </a:xfrm>
        </p:spPr>
        <p:txBody>
          <a:bodyPr>
            <a:normAutofit/>
          </a:bodyPr>
          <a:lstStyle/>
          <a:p>
            <a:r>
              <a:rPr lang="en-US" sz="3600" dirty="0" smtClean="0">
                <a:latin typeface="Times New Roman" panose="02020603050405020304" pitchFamily="18" charset="0"/>
                <a:cs typeface="Times New Roman" pitchFamily="18" charset="0"/>
              </a:rPr>
              <a:t>Descriptive research presupposes much prior knowledge on the part of the researcher regarding:</a:t>
            </a:r>
          </a:p>
          <a:p>
            <a:pPr lvl="1"/>
            <a:r>
              <a:rPr lang="en-US" sz="3600" i="1" dirty="0" smtClean="0">
                <a:latin typeface="Times New Roman" pitchFamily="18" charset="0"/>
                <a:cs typeface="Times New Roman" pitchFamily="18" charset="0"/>
              </a:rPr>
              <a:t>Who will be targeted as a respondent</a:t>
            </a:r>
          </a:p>
          <a:p>
            <a:pPr lvl="1"/>
            <a:r>
              <a:rPr lang="en-US" sz="3600" i="1" dirty="0" smtClean="0">
                <a:latin typeface="Times New Roman" pitchFamily="18" charset="0"/>
                <a:cs typeface="Times New Roman" pitchFamily="18" charset="0"/>
              </a:rPr>
              <a:t>What issues are of highest priority to be addressed in the study </a:t>
            </a:r>
          </a:p>
          <a:p>
            <a:pPr lvl="1"/>
            <a:r>
              <a:rPr lang="en-US" sz="3600" i="1" dirty="0" smtClean="0">
                <a:latin typeface="Times New Roman" pitchFamily="18" charset="0"/>
                <a:cs typeface="Times New Roman" pitchFamily="18" charset="0"/>
              </a:rPr>
              <a:t>How the </a:t>
            </a:r>
            <a:r>
              <a:rPr lang="en-US" sz="3600" dirty="0" smtClean="0">
                <a:latin typeface="Times New Roman" pitchFamily="18" charset="0"/>
                <a:cs typeface="Times New Roman" pitchFamily="18" charset="0"/>
              </a:rPr>
              <a:t>questions are to be phrased to reflect the vocabulary and experience of the respondents</a:t>
            </a:r>
          </a:p>
          <a:p>
            <a:pPr lvl="1"/>
            <a:r>
              <a:rPr lang="en-US" sz="3600" i="1" dirty="0" smtClean="0">
                <a:latin typeface="Times New Roman" pitchFamily="18" charset="0"/>
                <a:cs typeface="Times New Roman" pitchFamily="18" charset="0"/>
              </a:rPr>
              <a:t>When to ask the questions </a:t>
            </a:r>
          </a:p>
          <a:p>
            <a:pPr lvl="1"/>
            <a:r>
              <a:rPr lang="en-US" sz="3600" i="1" dirty="0" smtClean="0">
                <a:latin typeface="Times New Roman" pitchFamily="18" charset="0"/>
                <a:cs typeface="Times New Roman" pitchFamily="18" charset="0"/>
              </a:rPr>
              <a:t>Where to find the respondents </a:t>
            </a:r>
          </a:p>
          <a:p>
            <a:pPr lvl="1"/>
            <a:r>
              <a:rPr lang="en-US" sz="3600" i="1" dirty="0" smtClean="0">
                <a:latin typeface="Times New Roman" pitchFamily="18" charset="0"/>
                <a:cs typeface="Times New Roman" pitchFamily="18" charset="0"/>
              </a:rPr>
              <a:t>Why these particular questions need to be answered in order to make decisions.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0316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457200"/>
          </a:xfrm>
        </p:spPr>
        <p:txBody>
          <a:bodyPr>
            <a:normAutofit fontScale="90000"/>
          </a:bodyPr>
          <a:lstStyle/>
          <a:p>
            <a:r>
              <a:rPr lang="en-US" sz="3200" b="1" dirty="0"/>
              <a:t>Types of Descriptive Studies</a:t>
            </a:r>
          </a:p>
        </p:txBody>
      </p:sp>
      <p:sp>
        <p:nvSpPr>
          <p:cNvPr id="3" name="Content Placeholder 2"/>
          <p:cNvSpPr>
            <a:spLocks noGrp="1"/>
          </p:cNvSpPr>
          <p:nvPr>
            <p:ph idx="1"/>
          </p:nvPr>
        </p:nvSpPr>
        <p:spPr>
          <a:xfrm>
            <a:off x="0" y="457200"/>
            <a:ext cx="12192000" cy="6172200"/>
          </a:xfrm>
        </p:spPr>
        <p:txBody>
          <a:bodyPr>
            <a:normAutofit/>
          </a:bodyPr>
          <a:lstStyle/>
          <a:p>
            <a:r>
              <a:rPr lang="en-US" dirty="0" smtClean="0">
                <a:latin typeface="Times New Roman" pitchFamily="18" charset="0"/>
                <a:cs typeface="Times New Roman" pitchFamily="18" charset="0"/>
              </a:rPr>
              <a:t>The basic types of descriptive research studies used to provide data are cross-sectional and longitudinal studies. </a:t>
            </a:r>
          </a:p>
          <a:p>
            <a:pPr>
              <a:buNone/>
            </a:pPr>
            <a:r>
              <a:rPr lang="en-US" b="1" i="1" dirty="0" smtClean="0">
                <a:latin typeface="Times New Roman" pitchFamily="18" charset="0"/>
                <a:cs typeface="Times New Roman" pitchFamily="18" charset="0"/>
              </a:rPr>
              <a:t>Cross-Sectional Designs</a:t>
            </a:r>
          </a:p>
          <a:p>
            <a:r>
              <a:rPr lang="en-US" dirty="0" smtClean="0">
                <a:latin typeface="Times New Roman" pitchFamily="18" charset="0"/>
                <a:cs typeface="Times New Roman" pitchFamily="18" charset="0"/>
              </a:rPr>
              <a:t>The best known and most frequently used descriptive design, cross sectional analysis, involves a sampling of a population of interest at one point in time. </a:t>
            </a:r>
          </a:p>
          <a:p>
            <a:pPr>
              <a:buNone/>
            </a:pPr>
            <a:r>
              <a:rPr lang="en-US" b="1" i="1" dirty="0" smtClean="0">
                <a:latin typeface="Times New Roman" pitchFamily="18" charset="0"/>
                <a:cs typeface="Times New Roman" pitchFamily="18" charset="0"/>
              </a:rPr>
              <a:t>Longitudinal Studies</a:t>
            </a:r>
          </a:p>
          <a:p>
            <a:r>
              <a:rPr lang="en-US" dirty="0" smtClean="0">
                <a:latin typeface="Times New Roman" pitchFamily="18" charset="0"/>
                <a:cs typeface="Times New Roman" pitchFamily="18" charset="0"/>
              </a:rPr>
              <a:t>Whereas cross-sectional studies are like taking snapshots of a target population at a point in time, longitudinal studies are similar to filming videotapes of the respondents. </a:t>
            </a:r>
          </a:p>
          <a:p>
            <a:r>
              <a:rPr lang="en-US" dirty="0" smtClean="0">
                <a:latin typeface="Times New Roman" pitchFamily="18" charset="0"/>
                <a:cs typeface="Times New Roman" pitchFamily="18" charset="0"/>
              </a:rPr>
              <a:t>The primary objective of longitudinal research is to monitor behavior over time and thereby identify behavioral (or attitudinal) changes.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53045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3708</Words>
  <Application>Microsoft Office PowerPoint</Application>
  <PresentationFormat>Widescreen</PresentationFormat>
  <Paragraphs>386</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Times New Roman</vt:lpstr>
      <vt:lpstr>Wingdings</vt:lpstr>
      <vt:lpstr>Office Theme</vt:lpstr>
      <vt:lpstr>Research methodology</vt:lpstr>
      <vt:lpstr>Business Research</vt:lpstr>
      <vt:lpstr>Research design</vt:lpstr>
      <vt:lpstr>Types of Research Design</vt:lpstr>
      <vt:lpstr>Figure 3.4 A Classification of Market Research Designs </vt:lpstr>
      <vt:lpstr>Exploratory research</vt:lpstr>
      <vt:lpstr>DESCRIPTIVE RESEARCH</vt:lpstr>
      <vt:lpstr>PowerPoint Presentation</vt:lpstr>
      <vt:lpstr>Types of Descriptive Studies</vt:lpstr>
      <vt:lpstr>Causal (experimental) research</vt:lpstr>
      <vt:lpstr>Secondary data</vt:lpstr>
      <vt:lpstr>Primary Data</vt:lpstr>
      <vt:lpstr>METHODS OF COLLECTING PRIMARY DATA</vt:lpstr>
      <vt:lpstr>Census and Sampling</vt:lpstr>
      <vt:lpstr>PowerPoint Presentation</vt:lpstr>
      <vt:lpstr>Methods of sampling</vt:lpstr>
      <vt:lpstr>Questionnaire </vt:lpstr>
      <vt:lpstr>Preparing the raw data</vt:lpstr>
      <vt:lpstr>PowerPoint Presentation</vt:lpstr>
      <vt:lpstr>Tools used to analyze data</vt:lpstr>
      <vt:lpstr>Levels (types) of Scale Measurement</vt:lpstr>
      <vt:lpstr>PowerPoint Presentation</vt:lpstr>
      <vt:lpstr>PowerPoint Presentation</vt:lpstr>
      <vt:lpstr>PowerPoint Presentation</vt:lpstr>
      <vt:lpstr>PowerPoint Presentation</vt:lpstr>
      <vt:lpstr>PowerPoint Presentation</vt:lpstr>
      <vt:lpstr>Non-comparative Scales</vt:lpstr>
      <vt:lpstr>PowerPoint Presentation</vt:lpstr>
      <vt:lpstr>PowerPoint Presentation</vt:lpstr>
      <vt:lpstr>Criteria for the Good Test</vt:lpstr>
      <vt:lpstr>Reliability Analysis</vt:lpstr>
      <vt:lpstr>Validity Analysis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santosh ghimire</dc:creator>
  <cp:lastModifiedBy>santosh ghimire</cp:lastModifiedBy>
  <cp:revision>14</cp:revision>
  <dcterms:created xsi:type="dcterms:W3CDTF">2021-08-24T01:14:18Z</dcterms:created>
  <dcterms:modified xsi:type="dcterms:W3CDTF">2021-08-25T01:57:28Z</dcterms:modified>
</cp:coreProperties>
</file>