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11"/>
  </p:notesMasterIdLst>
  <p:sldIdLst>
    <p:sldId id="307" r:id="rId2"/>
    <p:sldId id="308" r:id="rId3"/>
    <p:sldId id="320" r:id="rId4"/>
    <p:sldId id="315" r:id="rId5"/>
    <p:sldId id="316" r:id="rId6"/>
    <p:sldId id="319" r:id="rId7"/>
    <p:sldId id="317" r:id="rId8"/>
    <p:sldId id="321" r:id="rId9"/>
    <p:sldId id="309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3911" autoAdjust="0"/>
  </p:normalViewPr>
  <p:slideViewPr>
    <p:cSldViewPr>
      <p:cViewPr varScale="1">
        <p:scale>
          <a:sx n="60" d="100"/>
          <a:sy n="60" d="100"/>
        </p:scale>
        <p:origin x="844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60B9224-1944-425A-97EE-9D35657233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0ED5973-ED96-444E-A4ED-35926764C6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71CF275-AE88-4ECA-ABBE-25828658657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E427D43-67BE-44E5-B731-B0D59AE0E0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AC84B05C-E346-41D0-8556-F65E85991A2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9ACCD73D-1743-49E9-8367-A808E25A1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CC824B-CCBC-4833-B519-FF46F808C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D23A-EECA-40B0-A598-11D77842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5199-53C9-4AF5-BF62-66A0953F71F8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53534-46DC-4A65-8AAD-3721C18C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E6B30-1D5C-4ABD-9D71-F9F3D322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0C95-0791-4C5C-9D60-75F454CD3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2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98C68-4371-4220-A1C8-A87F23BD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7A087-F07F-4343-99E7-60081646B999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7417B-7068-4926-A36C-B130D920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B3B68-321D-47CA-AD18-108BAE73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46B2-02DC-479D-B921-F132692C6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24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1A327-4D78-4081-9DDC-59FD3B84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B343-0E77-448A-8372-A4686E383CCC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A31A0-AECD-4908-9B82-D3363179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B69CC-1DB8-4E91-9A42-8AD2BE4B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AFC94-CED9-4F0A-ABAE-F16C172E1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05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5D9EC-A4A6-4F01-8488-7F77F486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F6D0B-BF53-4E87-BC76-93A80581B613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94BFB-7DB9-4D78-A50A-F6ED9A29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48380-6AC3-4C24-BCE3-446039FD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B5A74-9311-4DBD-9ADB-D0E0963BC4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70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A62F8-4796-4DB5-A71A-5214C3419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B6E5-6116-4A70-BAEB-2AF9A690A91D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76526-45DE-4678-AF92-EBE3F4AC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73987-0E84-4732-A593-AA6E2EDC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4B57-B2BF-4915-B752-DCF23A3BDE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3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F87233-0B4E-4CD3-9DC6-80EB8EB0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6DC6-4DC2-4FAF-9B51-9315CC3153AF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106DB6-EC64-4E1C-8DB0-0D393EC8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EE9880-5956-4EEA-B99B-CECE6B2F2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7D39-B63C-4A8F-9623-2F1303844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76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7A8462-956B-49A2-9251-017F1F98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A4A88-702F-4CA3-9078-DB1B61C43896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32A278-CA5E-40B1-B130-E0AAE5F6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CCA576-06FB-4CD2-BB2B-1392AA13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BCFFB-D262-47DD-88B5-88DF4DD1F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67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A3D6A6-156F-4EAF-9C40-19206B57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9242E-7301-4D90-8275-19DBF6DB4934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BB86E6-FACD-45FF-9FB0-7A4BB6F3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541227-E8B5-421C-9677-D7A78F62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F4C1-F161-4348-A3FD-297009A0A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83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EEE570-E8EC-4255-9964-88AC7C26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B532-1E3F-45A9-B1ED-6749193B547E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EEC257-64CB-4514-A689-27B08810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414F96-025B-4A96-8667-DA80CEF5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53DE-76CD-49BB-BA28-A5430ED4E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98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9AA49B-F8E3-43BC-8D78-ECFFF506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C3F0-E961-4257-837E-B6C099B1B48F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2D5144-8E84-4911-8A72-1FF3D0AD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C6CF30-29BA-42F3-BBBA-2DA58ECC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F383-6F8D-40E4-9339-982EA8187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29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D1E14B-9555-4CC0-8CCB-08B02BB9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0C7F-E7A2-4CFC-A578-3F3433C2D71A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5794C9-4C9E-4E5C-B0D0-B97F551E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722BE9-B1FD-4337-8CE9-7AC546A0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FB95C-37DA-4CC1-A426-45E6D9FE7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30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5E5F76-D61C-4087-A2D7-4E28A9D40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FFC11-25C3-45D4-A060-03510A193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DFCFF-AB0E-44E1-983D-EAE0E5929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80C04-580B-43E0-A11C-D4935323F054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082F-40C4-4CFB-8E5A-F089D0266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20AD7-4977-40AA-A8BD-3F78B54C1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BF9F24-FB75-4F57-A674-F81CE29F0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anjaycares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124748D0-E788-4147-BCBF-00A975BBB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43000"/>
            <a:ext cx="8229600" cy="12192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n-US" sz="8000" dirty="0">
                <a:latin typeface="Verdana" panose="020B0604030504040204" pitchFamily="34" charset="0"/>
              </a:rPr>
            </a:br>
            <a:r>
              <a:rPr lang="en-US" sz="8000" dirty="0"/>
              <a:t>Welcome!</a:t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7E8B5B-0900-4A82-9F63-C4014B9B13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7150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sz="5400"/>
          </a:p>
          <a:p>
            <a:pPr algn="ctr">
              <a:buFontTx/>
              <a:buNone/>
            </a:pPr>
            <a:endParaRPr lang="en-US" altLang="en-US" sz="5400"/>
          </a:p>
          <a:p>
            <a:pPr algn="ctr">
              <a:buFontTx/>
              <a:buNone/>
            </a:pPr>
            <a:endParaRPr lang="en-US" altLang="en-US" sz="5400"/>
          </a:p>
        </p:txBody>
      </p:sp>
      <p:pic>
        <p:nvPicPr>
          <p:cNvPr id="3076" name="Picture 1">
            <a:extLst>
              <a:ext uri="{FF2B5EF4-FFF2-40B4-BE49-F238E27FC236}">
                <a16:creationId xmlns:a16="http://schemas.microsoft.com/office/drawing/2014/main" id="{26295370-3E2C-41F7-8C5C-FBA074ABB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5486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CDE69-81F7-447F-93F5-33BD4DB43A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FE2FB3-932A-4CD7-88F0-AF02C22F31A4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40D37-89FF-487A-9EE3-754CC031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3AC03-C99F-4146-BAAA-E7E735A0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4259D-2D69-4BAF-8818-F0686997270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>
            <a:extLst>
              <a:ext uri="{FF2B5EF4-FFF2-40B4-BE49-F238E27FC236}">
                <a16:creationId xmlns:a16="http://schemas.microsoft.com/office/drawing/2014/main" id="{5A63FD91-7955-4CCC-8DA6-1A7DDAF9D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9875" y="863600"/>
            <a:ext cx="9144000" cy="2336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n-US" sz="4800" b="1" dirty="0">
                <a:latin typeface="+mn-lt"/>
              </a:rPr>
            </a:br>
            <a:br>
              <a:rPr lang="en-US" sz="4800" b="1" dirty="0">
                <a:latin typeface="+mn-lt"/>
              </a:rPr>
            </a:br>
            <a:br>
              <a:rPr lang="en-US" sz="4800" b="1" dirty="0">
                <a:latin typeface="+mn-lt"/>
              </a:rPr>
            </a:br>
            <a:r>
              <a:rPr lang="en-US" sz="3600" b="1" dirty="0">
                <a:latin typeface="+mn-lt"/>
              </a:rPr>
              <a:t>Welcome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Unit 4</a:t>
            </a:r>
            <a:r>
              <a:rPr lang="en-US" sz="3600" b="1" dirty="0"/>
              <a:t> </a:t>
            </a:r>
            <a:br>
              <a:rPr lang="en-US" sz="3600" dirty="0"/>
            </a:br>
            <a:r>
              <a:rPr lang="en-US" sz="3600" b="1" dirty="0"/>
              <a:t>INTERNATIONAL MONETARY &amp;  FINANCIAL SYSTEM</a:t>
            </a:r>
            <a:br>
              <a:rPr lang="en-US" sz="3600" dirty="0"/>
            </a:br>
            <a:br>
              <a:rPr lang="en-US" sz="5400" b="1" dirty="0">
                <a:latin typeface="+mn-lt"/>
              </a:rPr>
            </a:br>
            <a:endParaRPr lang="en-US" sz="4800" b="1" dirty="0"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C038417-98EE-4A5E-9400-CB2FB82777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9875" y="3216275"/>
            <a:ext cx="9144000" cy="3429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200" b="1"/>
              <a:t>Resource Person</a:t>
            </a:r>
          </a:p>
          <a:p>
            <a:pPr algn="ctr">
              <a:buFontTx/>
              <a:buNone/>
            </a:pPr>
            <a:endParaRPr lang="en-US" altLang="en-US" sz="3200" b="1"/>
          </a:p>
          <a:p>
            <a:pPr algn="ctr">
              <a:buFontTx/>
              <a:buNone/>
            </a:pPr>
            <a:r>
              <a:rPr lang="en-US" altLang="en-US" sz="3200" b="1"/>
              <a:t>Prof. Sanjay Kumar Shrestha, Ph.D.</a:t>
            </a:r>
          </a:p>
          <a:p>
            <a:pPr algn="ctr">
              <a:buFontTx/>
              <a:buNone/>
            </a:pPr>
            <a:r>
              <a:rPr lang="en-US" altLang="en-US" sz="3200" b="1"/>
              <a:t>Central Department of Management</a:t>
            </a:r>
          </a:p>
          <a:p>
            <a:pPr algn="ctr">
              <a:buFontTx/>
              <a:buNone/>
            </a:pPr>
            <a:r>
              <a:rPr lang="en-US" altLang="en-US" sz="3200" b="1"/>
              <a:t>Tribhuvan University </a:t>
            </a:r>
          </a:p>
          <a:p>
            <a:pPr algn="ctr">
              <a:buFontTx/>
              <a:buNone/>
            </a:pPr>
            <a:r>
              <a:rPr lang="en-US" altLang="en-US" sz="3200" b="1"/>
              <a:t>Kirtipur</a:t>
            </a:r>
          </a:p>
        </p:txBody>
      </p:sp>
      <p:pic>
        <p:nvPicPr>
          <p:cNvPr id="4100" name="Picture 1">
            <a:extLst>
              <a:ext uri="{FF2B5EF4-FFF2-40B4-BE49-F238E27FC236}">
                <a16:creationId xmlns:a16="http://schemas.microsoft.com/office/drawing/2014/main" id="{C0B4CCE7-1686-4A69-AF5B-C10FD1C3A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0ADA3-0CA5-41F8-81F3-FFD9458BECF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A98778-7C26-4114-9600-5AA92C2FAB45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F33EF-1851-4B7A-A208-C176A061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0FC73-2DA2-495E-B901-42A69EC4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6E25A-2C8A-4A63-8367-0515D387475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996B3E5A-F620-4680-889A-F07CF152B1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066800"/>
            <a:ext cx="9144000" cy="57912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u="sng" dirty="0"/>
              <a:t>UNIT </a:t>
            </a:r>
            <a:r>
              <a:rPr lang="en-US" sz="3200" b="1" dirty="0"/>
              <a:t> 4  </a:t>
            </a:r>
            <a:endParaRPr lang="en-US" sz="32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u="sng" dirty="0"/>
              <a:t>INTERNATIONAL MONETARY  &amp; FINANCIAL SYSTEMS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4.1 </a:t>
            </a:r>
            <a:r>
              <a:rPr lang="en-US" sz="3200" b="1" u="sng" dirty="0"/>
              <a:t>INTERNATIONAL MONETARY ENVIRONMENT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dirty="0"/>
              <a:t>-International currencies &amp; exchange systems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i="1" u="sng" dirty="0"/>
              <a:t>-foreign currencies</a:t>
            </a:r>
            <a:r>
              <a:rPr lang="en-US" sz="3200" i="1" dirty="0"/>
              <a:t>, </a:t>
            </a:r>
            <a:r>
              <a:rPr lang="en-US" sz="3200" i="1" u="sng" dirty="0"/>
              <a:t>foreign exchange market</a:t>
            </a:r>
            <a:r>
              <a:rPr lang="en-US" sz="3200" dirty="0"/>
              <a:t>, </a:t>
            </a:r>
            <a:r>
              <a:rPr lang="en-US" sz="3200" i="1" u="sng" dirty="0"/>
              <a:t>foreign  exchange instruments</a:t>
            </a:r>
            <a:r>
              <a:rPr lang="en-US" sz="3200" i="1" dirty="0"/>
              <a:t>, </a:t>
            </a:r>
            <a:r>
              <a:rPr lang="en-US" sz="3200" i="1" u="sng" dirty="0"/>
              <a:t>determinants/theories of exchange rates</a:t>
            </a:r>
            <a:r>
              <a:rPr lang="en-US" sz="3200" dirty="0"/>
              <a:t>, </a:t>
            </a:r>
            <a:r>
              <a:rPr lang="en-US" sz="3200" i="1" u="sng" dirty="0"/>
              <a:t>currency risk management</a:t>
            </a:r>
            <a:r>
              <a:rPr lang="en-US" sz="3200" i="1" dirty="0"/>
              <a:t>, </a:t>
            </a:r>
            <a:r>
              <a:rPr lang="en-US" sz="3200" i="1" u="sng" dirty="0"/>
              <a:t>modes of payment in international trade,</a:t>
            </a:r>
            <a:r>
              <a:rPr lang="en-US" sz="3200" i="1" dirty="0"/>
              <a:t> </a:t>
            </a:r>
            <a:r>
              <a:rPr lang="en-US" sz="3200" i="1" u="sng" dirty="0"/>
              <a:t>exchange control &amp; liberalization techniques, etc.</a:t>
            </a:r>
            <a:endParaRPr lang="en-U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altLang="en-US" sz="36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5E4BD6-612E-42B5-B25D-E58C15EA32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A92FDF-124F-4A26-9CF9-A0C99AAB6191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BDF8D-BF14-4727-8C2D-CF126A625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B9393-C0A9-482D-A36A-55126B8B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1E7C0-9BC1-4441-B9AF-E7CB42C3059B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E2D8BAC3-7E7B-4BD6-B9C4-2E089834B1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76400"/>
            <a:ext cx="9144000" cy="518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200" b="1" dirty="0"/>
              <a:t>4.1.1 </a:t>
            </a:r>
            <a:r>
              <a:rPr lang="en-US" sz="3200" b="1" u="sng" dirty="0"/>
              <a:t>CURRENCIES </a:t>
            </a:r>
            <a:r>
              <a:rPr lang="en-US" sz="3200" dirty="0"/>
              <a:t>(i.e. foreign)</a:t>
            </a:r>
            <a:endParaRPr lang="en-US" sz="3200" i="1" u="sng" dirty="0"/>
          </a:p>
          <a:p>
            <a:pPr fontAlgn="auto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3200" i="1" dirty="0"/>
              <a:t>   “Money denominated in the currency of another nation (e.g. US Dollar) or group of nations (e.g. EU’s Euro Dollar).”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form of </a:t>
            </a:r>
            <a:r>
              <a:rPr lang="en-US" sz="3200" i="1" u="sng" dirty="0"/>
              <a:t>cash</a:t>
            </a:r>
            <a:r>
              <a:rPr lang="en-US" sz="3200" dirty="0"/>
              <a:t>, </a:t>
            </a:r>
            <a:r>
              <a:rPr lang="en-US" sz="3200" i="1" u="sng" dirty="0"/>
              <a:t>funds on credit/debit cards</a:t>
            </a:r>
            <a:r>
              <a:rPr lang="en-US" sz="3200" dirty="0"/>
              <a:t>, </a:t>
            </a:r>
            <a:r>
              <a:rPr lang="en-US" sz="3200" i="1" u="sng" dirty="0"/>
              <a:t>traveler’s checks</a:t>
            </a:r>
            <a:r>
              <a:rPr lang="en-US" sz="3200" dirty="0"/>
              <a:t>, </a:t>
            </a:r>
            <a:r>
              <a:rPr lang="en-US" sz="3200" i="1" u="sng" dirty="0"/>
              <a:t>bank deposits</a:t>
            </a:r>
            <a:r>
              <a:rPr lang="en-US" sz="3200" dirty="0"/>
              <a:t>, or </a:t>
            </a:r>
            <a:r>
              <a:rPr lang="en-US" sz="3200" i="1" u="sng" dirty="0"/>
              <a:t>other short-term claims</a:t>
            </a:r>
            <a:r>
              <a:rPr lang="en-US" sz="32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altLang="en-US" sz="36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D83C9-F70D-439A-B4E2-ADF1ACC75E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B069FA-79B4-49B9-A444-F97EADB8CBA2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E88857-771B-4CF9-92A1-22D75EDC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83226-C133-46D6-AD85-ABE58C04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666C7-09E2-4B53-8B0C-27A11D9ED3C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C77BF55F-E3E0-4BF9-BF14-4746A5928D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4.1.2 </a:t>
            </a:r>
            <a:r>
              <a:rPr lang="en-US" sz="3200" b="1" u="sng" dirty="0"/>
              <a:t>NATURE OF FOREIGN EXCHANGE MARKET</a:t>
            </a:r>
            <a:endParaRPr lang="en-U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i="1" dirty="0"/>
              <a:t>“the market in which buying &amp; selling of foreign exchange takes place.</a:t>
            </a:r>
            <a:r>
              <a:rPr lang="en-US" sz="3200" dirty="0"/>
              <a:t> </a:t>
            </a:r>
            <a:r>
              <a:rPr lang="en-US" sz="3200" i="1" dirty="0"/>
              <a:t>It is a market for converting the currency of one country into that of another country.”</a:t>
            </a:r>
            <a:r>
              <a:rPr lang="en-US" sz="3200" dirty="0"/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The actors affect </a:t>
            </a:r>
            <a:r>
              <a:rPr lang="en-US" sz="3200" u="sng" dirty="0"/>
              <a:t>supply &amp; demand</a:t>
            </a:r>
            <a:r>
              <a:rPr lang="en-US" sz="3200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/>
              <a:t>may or may not involve a specific place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/>
              <a:t>operates 24 hours a day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i="1" dirty="0"/>
              <a:t>Commercial banks, investment banks, securities exchanges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i="1" dirty="0"/>
              <a:t>Exposed to foreign exchange risk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i="1" dirty="0"/>
              <a:t>Traditional &amp; non traditional instruments as hedge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i="1" dirty="0"/>
              <a:t>Size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i="1" dirty="0"/>
              <a:t>Composition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i="1" dirty="0"/>
              <a:t>Market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03E2F-5910-403E-A253-5D190D6BCD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FAB488-DFB7-4E8F-A27D-37B8266A8B47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A2C3A-6F09-4280-84E4-2DB46923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1CF0C-3B25-4841-9C29-88794938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82E43-D440-47C7-8349-C98B63AFAC36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76693A88-E403-42C8-8364-26AE00B51E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838200"/>
            <a:ext cx="9144000" cy="60198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4.1.3 </a:t>
            </a:r>
            <a:r>
              <a:rPr lang="en-US" sz="3200" b="1" u="sng" dirty="0"/>
              <a:t>CURRENCY RISK MANAGEMENT</a:t>
            </a:r>
            <a:endParaRPr lang="en-U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a) </a:t>
            </a:r>
            <a:r>
              <a:rPr lang="en-US" sz="3200" b="1" i="1" u="sng" dirty="0"/>
              <a:t>Spot exchange/transactions</a:t>
            </a:r>
            <a:endParaRPr lang="en-U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b) </a:t>
            </a:r>
            <a:r>
              <a:rPr lang="en-US" sz="3200" b="1" i="1" u="sng" dirty="0"/>
              <a:t>Forward exchange/transaction (Outright forward)</a:t>
            </a:r>
            <a:endParaRPr lang="en-U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c) </a:t>
            </a:r>
            <a:r>
              <a:rPr lang="en-US" sz="3200" b="1" i="1" u="sng" dirty="0"/>
              <a:t>FX swaps operations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d) </a:t>
            </a:r>
            <a:r>
              <a:rPr lang="en-US" sz="3200" b="1" i="1" u="sng" dirty="0"/>
              <a:t>Option</a:t>
            </a:r>
            <a:endParaRPr lang="en-US" sz="3200" u="sng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200" b="1" i="1" dirty="0"/>
              <a:t>e) </a:t>
            </a:r>
            <a:r>
              <a:rPr lang="en-US" altLang="en-US" sz="3200" b="1" i="1" u="sng" dirty="0"/>
              <a:t>Futures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200" b="1" i="1" dirty="0"/>
              <a:t>f) </a:t>
            </a:r>
            <a:r>
              <a:rPr lang="en-US" sz="3200" b="1" i="1" u="sng" dirty="0"/>
              <a:t>Currency swaps</a:t>
            </a:r>
            <a:r>
              <a:rPr lang="en-US" sz="3200" b="1" i="1" dirty="0"/>
              <a:t> </a:t>
            </a:r>
            <a:endParaRPr lang="en-US" sz="32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altLang="en-US" sz="2400" b="1" i="1" u="sng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200" b="1" dirty="0"/>
              <a:t>4.1.4 </a:t>
            </a:r>
            <a:r>
              <a:rPr lang="en-US" sz="3200" b="1" u="sng" dirty="0"/>
              <a:t>FOREIGN EXCHANGE RATE SYSTEMS</a:t>
            </a:r>
            <a:endParaRPr lang="en-US" sz="3200" dirty="0"/>
          </a:p>
          <a:p>
            <a:pPr marL="514350" indent="-514350" fontAlgn="auto">
              <a:spcAft>
                <a:spcPts val="0"/>
              </a:spcAft>
              <a:buFontTx/>
              <a:buAutoNum type="alphaUcParenBoth"/>
              <a:defRPr/>
            </a:pPr>
            <a:r>
              <a:rPr lang="en-US" sz="3200" b="1" i="1" u="sng" dirty="0"/>
              <a:t>Fixed exchange rate theory</a:t>
            </a:r>
            <a:r>
              <a:rPr lang="en-US" sz="3200" b="1" i="1" dirty="0"/>
              <a:t> </a:t>
            </a:r>
          </a:p>
          <a:p>
            <a:pPr marL="514350" indent="-514350" fontAlgn="auto">
              <a:spcAft>
                <a:spcPts val="0"/>
              </a:spcAft>
              <a:buFontTx/>
              <a:buAutoNum type="alphaUcParenBoth"/>
              <a:defRPr/>
            </a:pPr>
            <a:r>
              <a:rPr lang="en-US" sz="3200" b="1" i="1" dirty="0"/>
              <a:t> </a:t>
            </a:r>
            <a:r>
              <a:rPr lang="en-US" sz="3200" b="1" i="1" u="sng" dirty="0"/>
              <a:t>Floating exchange rate theory</a:t>
            </a:r>
            <a:endParaRPr lang="en-US" sz="3200" u="sng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altLang="en-US" sz="3600" b="1" i="1" u="sng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B2112C-7776-40E2-8D6B-C482134470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FF1C9A-5255-4FEE-A78F-2A6C7D752307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1909B6-84C8-4933-A4C5-080D65A8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2A2C0-F6D4-46BA-9E44-640D6753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FB591-2AFE-4889-A7F1-526105969A73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065FDD38-448B-4191-876C-5B12D62FEF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 rtlCol="0">
            <a:normAutofit/>
          </a:bodyPr>
          <a:lstStyle/>
          <a:p>
            <a:pPr fontAlgn="auto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u="sng" dirty="0"/>
              <a:t>Floating exchange rate system</a:t>
            </a:r>
          </a:p>
          <a:p>
            <a:pPr marL="342900" lvl="2" indent="-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(1) </a:t>
            </a:r>
            <a:r>
              <a:rPr lang="en-US" sz="3200" b="1" i="1" u="sng" dirty="0"/>
              <a:t>Demand and supply theory</a:t>
            </a:r>
            <a:endParaRPr lang="en-US" sz="3200" dirty="0"/>
          </a:p>
          <a:p>
            <a:pPr marL="514350" indent="3175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i="1" dirty="0"/>
              <a:t>Floating exchange rate</a:t>
            </a:r>
            <a:endParaRPr lang="en-US" sz="3200" dirty="0"/>
          </a:p>
          <a:p>
            <a:pPr marL="514350" indent="3175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i="1" dirty="0"/>
              <a:t>Managed fixed rate regime</a:t>
            </a:r>
            <a:endParaRPr lang="en-U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dirty="0"/>
              <a:t>(2) </a:t>
            </a:r>
            <a:r>
              <a:rPr lang="en-US" sz="3200" b="1" i="1" u="sng" dirty="0"/>
              <a:t>Balance of payment theory</a:t>
            </a:r>
          </a:p>
          <a:p>
            <a:pPr marL="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(3) </a:t>
            </a:r>
            <a:r>
              <a:rPr lang="en-US" sz="3200" b="1" i="1" u="sng" dirty="0"/>
              <a:t>Monetary factor theory</a:t>
            </a:r>
          </a:p>
          <a:p>
            <a:pPr marL="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(4) </a:t>
            </a:r>
            <a:r>
              <a:rPr lang="en-US" sz="3200" b="1" i="1" u="sng" dirty="0"/>
              <a:t>Pegged exchange rate</a:t>
            </a:r>
            <a:endParaRPr lang="en-US" sz="3200" dirty="0"/>
          </a:p>
          <a:p>
            <a:pPr marL="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(5) </a:t>
            </a:r>
            <a:r>
              <a:rPr lang="en-US" sz="3200" b="1" i="1" u="sng" dirty="0"/>
              <a:t>Purchasing power parity (PPP) theory</a:t>
            </a:r>
            <a:endParaRPr lang="en-US" sz="3200" dirty="0"/>
          </a:p>
          <a:p>
            <a:pPr marL="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b="1" dirty="0"/>
              <a:t> </a:t>
            </a:r>
            <a:endParaRPr lang="en-US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altLang="en-US" sz="36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0EFC5-031A-452A-9BD4-252AAD4793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768CB0-0F8F-4FB2-86CE-3187CE5A7B9F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126FE-40AE-461D-B866-8091AA69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E6690-AA21-40F7-B1E3-C4F1A121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6D3B4-A18B-4CDF-B9AB-CBA4D777B38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AB26EA70-6C28-47CF-9870-958000FFA3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685800"/>
            <a:ext cx="9220200" cy="6172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4.1.5 </a:t>
            </a:r>
            <a:r>
              <a:rPr lang="en-US" sz="3200" b="1" u="sng" dirty="0"/>
              <a:t>MODES OF PAYMENT IN INTERNATIONAL TRADE</a:t>
            </a:r>
            <a:endParaRPr lang="en-US" sz="3200" dirty="0"/>
          </a:p>
          <a:p>
            <a:pPr marL="514350" indent="-514350" fontAlgn="auto">
              <a:spcAft>
                <a:spcPts val="0"/>
              </a:spcAft>
              <a:buFontTx/>
              <a:buAutoNum type="arabicParenBoth"/>
              <a:defRPr/>
            </a:pPr>
            <a:r>
              <a:rPr lang="en-US" sz="3200" b="1" dirty="0"/>
              <a:t> </a:t>
            </a:r>
            <a:r>
              <a:rPr lang="en-US" sz="3200" b="1" u="sng" dirty="0"/>
              <a:t>Cash-in-Advance</a:t>
            </a:r>
          </a:p>
          <a:p>
            <a:pPr marL="742950" indent="-742950" fontAlgn="auto">
              <a:spcAft>
                <a:spcPts val="0"/>
              </a:spcAft>
              <a:buFontTx/>
              <a:buAutoNum type="arabicParenBoth"/>
              <a:defRPr/>
            </a:pPr>
            <a:r>
              <a:rPr lang="en-US" sz="3200" b="1" u="sng" dirty="0"/>
              <a:t>Letters of Credit</a:t>
            </a:r>
          </a:p>
          <a:p>
            <a:pPr marL="742950" indent="-742950" fontAlgn="auto">
              <a:spcAft>
                <a:spcPts val="0"/>
              </a:spcAft>
              <a:buFontTx/>
              <a:buAutoNum type="arabicParenBoth"/>
              <a:defRPr/>
            </a:pPr>
            <a:r>
              <a:rPr lang="en-US" sz="3200" b="1" u="sng" dirty="0"/>
              <a:t>Documentary Collections</a:t>
            </a:r>
          </a:p>
          <a:p>
            <a:pPr marL="742950" indent="-742950" fontAlgn="auto">
              <a:spcAft>
                <a:spcPts val="0"/>
              </a:spcAft>
              <a:buFontTx/>
              <a:buAutoNum type="arabicParenBoth"/>
              <a:defRPr/>
            </a:pPr>
            <a:r>
              <a:rPr lang="en-US" sz="3200" b="1" u="sng" dirty="0"/>
              <a:t>Open Account</a:t>
            </a:r>
          </a:p>
          <a:p>
            <a:pPr marL="742950" indent="-742950" fontAlgn="auto">
              <a:spcAft>
                <a:spcPts val="0"/>
              </a:spcAft>
              <a:buFontTx/>
              <a:buAutoNum type="arabicParenBoth"/>
              <a:defRPr/>
            </a:pPr>
            <a:r>
              <a:rPr lang="en-US" sz="3200" b="1" dirty="0"/>
              <a:t> </a:t>
            </a:r>
            <a:r>
              <a:rPr lang="en-US" sz="3200" b="1" u="sng" dirty="0"/>
              <a:t>Consignment</a:t>
            </a:r>
          </a:p>
          <a:p>
            <a:pPr marL="742950" indent="-742950" fontAlgn="auto">
              <a:spcAft>
                <a:spcPts val="0"/>
              </a:spcAft>
              <a:buFontTx/>
              <a:buAutoNum type="arabicParenBoth"/>
              <a:defRPr/>
            </a:pPr>
            <a:endParaRPr lang="en-US" altLang="en-US" sz="3200" b="1" u="sng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4.2 </a:t>
            </a:r>
            <a:r>
              <a:rPr lang="en-US" sz="3200" b="1" u="sng" dirty="0"/>
              <a:t>INTERNATIONAL  FINANCIAL SYSTEM: AN OVERVIEW OF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WORLD BANK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IMF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ADB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/>
              <a:t>ASIAN INFRASTRUCTURE INVESTMENT BANK</a:t>
            </a:r>
            <a:endParaRPr lang="en-US" sz="3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61137-2F89-42AC-AA94-2F41AF0540B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D4D2C1-2DA5-451E-BB2C-13F4BDD695A4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735288-E980-41E9-AABA-DC32B1A4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EE79F-2689-4C92-8546-5362B5E9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3681F-C513-43DE-A7E0-BDFD2C4BF844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EF2C29-9291-4E61-AE48-F664321F1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0738" y="1554163"/>
            <a:ext cx="10515600" cy="854075"/>
          </a:xfrm>
        </p:spPr>
        <p:txBody>
          <a:bodyPr/>
          <a:lstStyle/>
          <a:p>
            <a:pPr algn="ctr"/>
            <a:r>
              <a:rPr lang="en-US" altLang="en-US" sz="3200"/>
              <a:t>Thank You All!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96D7FD7-9C34-484D-BA8C-2AD3E4A26B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9144000" cy="4876800"/>
          </a:xfrm>
        </p:spPr>
        <p:txBody>
          <a:bodyPr/>
          <a:lstStyle/>
          <a:p>
            <a:pPr>
              <a:buFontTx/>
              <a:buNone/>
            </a:pPr>
            <a:endParaRPr lang="en-US" altLang="en-US" sz="3600"/>
          </a:p>
          <a:p>
            <a:pPr algn="ctr">
              <a:buFontTx/>
              <a:buNone/>
            </a:pPr>
            <a:r>
              <a:rPr lang="en-US" altLang="en-US" sz="3600"/>
              <a:t>   </a:t>
            </a:r>
            <a:r>
              <a:rPr lang="en-US" altLang="en-US" sz="3200"/>
              <a:t>For Your Patience, Comments &amp; Suggestions, and Encouragement!</a:t>
            </a:r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r>
              <a:rPr lang="en-US" altLang="en-US" sz="3200"/>
              <a:t>         Dr. Sanjay Kumar Shrestha</a:t>
            </a:r>
          </a:p>
          <a:p>
            <a:pPr algn="ctr">
              <a:buFontTx/>
              <a:buNone/>
            </a:pPr>
            <a:r>
              <a:rPr lang="en-US" altLang="en-US" sz="3200"/>
              <a:t>Professor, CDM, TU, Nepal</a:t>
            </a:r>
          </a:p>
          <a:p>
            <a:pPr algn="ctr">
              <a:buFontTx/>
              <a:buNone/>
            </a:pPr>
            <a:r>
              <a:rPr lang="en-US" altLang="en-US" sz="3200">
                <a:hlinkClick r:id="rId2"/>
              </a:rPr>
              <a:t>sanjaycares@Hotmail.com</a:t>
            </a:r>
            <a:endParaRPr lang="en-US" altLang="en-US" sz="3200"/>
          </a:p>
          <a:p>
            <a:pPr algn="ctr">
              <a:buFontTx/>
              <a:buNone/>
            </a:pPr>
            <a:r>
              <a:rPr lang="en-US" altLang="en-US" sz="3200"/>
              <a:t>9851199989</a:t>
            </a:r>
          </a:p>
          <a:p>
            <a:pPr algn="ctr">
              <a:buFontTx/>
              <a:buNone/>
            </a:pPr>
            <a:endParaRPr lang="en-US" altLang="en-US" sz="3600"/>
          </a:p>
        </p:txBody>
      </p:sp>
      <p:pic>
        <p:nvPicPr>
          <p:cNvPr id="11268" name="Picture 1">
            <a:extLst>
              <a:ext uri="{FF2B5EF4-FFF2-40B4-BE49-F238E27FC236}">
                <a16:creationId xmlns:a16="http://schemas.microsoft.com/office/drawing/2014/main" id="{ACC3478F-A50D-4641-9245-85C1E76DF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39AAB-C949-4361-B2BC-1D4B87DF2A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B58678-6926-482E-A58D-1B6CBC97CC84}" type="datetime1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9096D-9F3D-45D8-AD7B-2A6038A1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sanjayjanuary16@gmail.com                         98511-999-89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DBC9B-EB4A-4648-A5D0-DAA9273B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633B6-37A8-42BF-9BFF-0B9775A632B0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untain To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1597</TotalTime>
  <Words>473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Calibri Light</vt:lpstr>
      <vt:lpstr>Verdana</vt:lpstr>
      <vt:lpstr>Mountain Top</vt:lpstr>
      <vt:lpstr> Welcome! </vt:lpstr>
      <vt:lpstr>   Welcome  Unit 4  INTERNATIONAL MONETARY &amp;  FINANCIAL SYSTEM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All!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sunil</dc:creator>
  <cp:lastModifiedBy>Sanjay Kumar Shrestha</cp:lastModifiedBy>
  <cp:revision>220</cp:revision>
  <cp:lastPrinted>1601-01-01T00:00:00Z</cp:lastPrinted>
  <dcterms:created xsi:type="dcterms:W3CDTF">2012-04-17T06:54:31Z</dcterms:created>
  <dcterms:modified xsi:type="dcterms:W3CDTF">2020-09-24T08:01:02Z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