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21CBE-1B8D-4852-8557-DF7C076636D9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F906D-F215-4938-86C2-5116FAA2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6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2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2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3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9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6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6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8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7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6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IMPACT OF DISSATISFACTION </a:t>
            </a:r>
          </a:p>
          <a:p>
            <a:r>
              <a:rPr lang="en-US" sz="2800" b="1" dirty="0" smtClean="0"/>
              <a:t>ON </a:t>
            </a:r>
          </a:p>
          <a:p>
            <a:r>
              <a:rPr lang="en-US" sz="2800" b="1" dirty="0" smtClean="0"/>
              <a:t>CONSUMER COMPLAINT BEHAVIOR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pPr algn="l"/>
            <a:r>
              <a:rPr lang="en-US" sz="2800" b="1" dirty="0" smtClean="0"/>
              <a:t>Name of Supervisor                        Name of the Student</a:t>
            </a:r>
          </a:p>
          <a:p>
            <a:pPr algn="l"/>
            <a:r>
              <a:rPr lang="en-US" sz="2800" b="1" smtClean="0"/>
              <a:t>……………………………………                 ………………………………..                        </a:t>
            </a:r>
            <a:endParaRPr lang="en-US" sz="2800" b="1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			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/>
              <a:t> </a:t>
            </a:r>
            <a:r>
              <a:rPr lang="en-US" sz="2800" dirty="0" smtClean="0"/>
              <a:t>                                         June 15, 2021	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89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9. FINDINGS</a:t>
            </a:r>
          </a:p>
          <a:p>
            <a:pPr algn="l"/>
            <a:endParaRPr lang="en-US" sz="2800" b="1" dirty="0"/>
          </a:p>
          <a:p>
            <a:pPr algn="l"/>
            <a:endParaRPr lang="en-US" sz="2800" b="1" dirty="0" smtClean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endParaRPr lang="en-US" sz="2800" b="1" dirty="0"/>
          </a:p>
          <a:p>
            <a:pPr algn="l"/>
            <a:r>
              <a:rPr lang="en-US" sz="2800" dirty="0"/>
              <a:t>(Each point consists of either </a:t>
            </a:r>
            <a:r>
              <a:rPr lang="en-US" sz="2800" b="1" dirty="0">
                <a:solidFill>
                  <a:srgbClr val="FF0000"/>
                </a:solidFill>
              </a:rPr>
              <a:t>words</a:t>
            </a:r>
            <a:r>
              <a:rPr lang="en-US" sz="2800" dirty="0"/>
              <a:t> or maximum 1-2 lines</a:t>
            </a:r>
            <a:r>
              <a:rPr lang="en-US" sz="2800" dirty="0" smtClean="0"/>
              <a:t>)</a:t>
            </a:r>
          </a:p>
          <a:p>
            <a:pPr algn="l"/>
            <a:r>
              <a:rPr lang="en-US" sz="2800" dirty="0" smtClean="0"/>
              <a:t>(Findings should be quantitative data supported)</a:t>
            </a:r>
            <a:endParaRPr lang="en-US" sz="2800" dirty="0"/>
          </a:p>
          <a:p>
            <a:pPr marL="571500" indent="-571500" algn="l">
              <a:buFont typeface="+mj-lt"/>
              <a:buAutoNum type="romanLcPeriod"/>
            </a:pPr>
            <a:endParaRPr lang="en-US" sz="2800" b="1" dirty="0"/>
          </a:p>
          <a:p>
            <a:pPr algn="l"/>
            <a:endParaRPr lang="en-US" sz="28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10. DISCUSSION</a:t>
            </a:r>
            <a:endParaRPr lang="en-US" sz="2800" b="1" dirty="0"/>
          </a:p>
          <a:p>
            <a:endParaRPr lang="en-US" sz="2800" b="1" dirty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…………………………………………</a:t>
            </a:r>
          </a:p>
          <a:p>
            <a:pPr algn="l"/>
            <a:endParaRPr lang="en-US" sz="2800" b="1" dirty="0"/>
          </a:p>
          <a:p>
            <a:pPr algn="l"/>
            <a:r>
              <a:rPr lang="en-US" sz="2800" dirty="0"/>
              <a:t>(Each point consists of either </a:t>
            </a:r>
            <a:r>
              <a:rPr lang="en-US" sz="2800" b="1" dirty="0">
                <a:solidFill>
                  <a:srgbClr val="FF0000"/>
                </a:solidFill>
              </a:rPr>
              <a:t>words</a:t>
            </a:r>
            <a:r>
              <a:rPr lang="en-US" sz="2800" dirty="0"/>
              <a:t> or maximum 1-2 lines</a:t>
            </a:r>
            <a:r>
              <a:rPr lang="en-US" sz="2800" dirty="0" smtClean="0"/>
              <a:t>)</a:t>
            </a:r>
          </a:p>
          <a:p>
            <a:pPr algn="l"/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do not </a:t>
            </a:r>
            <a:r>
              <a:rPr lang="en-US" sz="2800" dirty="0" smtClean="0"/>
              <a:t>use quantitative data to support your argument)</a:t>
            </a:r>
            <a:endParaRPr lang="en-US" sz="2800" dirty="0"/>
          </a:p>
          <a:p>
            <a:pPr algn="l"/>
            <a:endParaRPr lang="en-US" sz="2800" b="1" dirty="0"/>
          </a:p>
          <a:p>
            <a:pPr algn="l"/>
            <a:endParaRPr lang="en-US" sz="28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40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11. CONCLUSIONS</a:t>
            </a:r>
            <a:endParaRPr lang="en-US" sz="2800" b="1" dirty="0"/>
          </a:p>
          <a:p>
            <a:pPr algn="l"/>
            <a:endParaRPr lang="en-US" sz="2800" b="1" dirty="0"/>
          </a:p>
          <a:p>
            <a:pPr algn="l"/>
            <a:endParaRPr lang="en-US" sz="2800" b="1" dirty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…………………………………………</a:t>
            </a:r>
          </a:p>
          <a:p>
            <a:pPr algn="l"/>
            <a:endParaRPr lang="en-US" sz="2800" b="1" dirty="0"/>
          </a:p>
          <a:p>
            <a:pPr algn="l"/>
            <a:r>
              <a:rPr lang="en-US" sz="2800" dirty="0"/>
              <a:t>(Each point consists of either </a:t>
            </a:r>
            <a:r>
              <a:rPr lang="en-US" sz="2800" b="1" dirty="0">
                <a:solidFill>
                  <a:srgbClr val="FF0000"/>
                </a:solidFill>
              </a:rPr>
              <a:t>words</a:t>
            </a:r>
            <a:r>
              <a:rPr lang="en-US" sz="2800" dirty="0"/>
              <a:t> or maximum 1-2 lines</a:t>
            </a:r>
            <a:r>
              <a:rPr lang="en-US" sz="2800" dirty="0" smtClean="0"/>
              <a:t>)</a:t>
            </a:r>
          </a:p>
          <a:p>
            <a:pPr algn="l"/>
            <a:r>
              <a:rPr lang="en-US" sz="2800" dirty="0"/>
              <a:t>(</a:t>
            </a:r>
            <a:r>
              <a:rPr lang="en-US" sz="2800" b="1" dirty="0">
                <a:solidFill>
                  <a:srgbClr val="FF0000"/>
                </a:solidFill>
              </a:rPr>
              <a:t>do not </a:t>
            </a:r>
            <a:r>
              <a:rPr lang="en-US" sz="2800" dirty="0"/>
              <a:t>use quantitative data to support your argument)</a:t>
            </a:r>
          </a:p>
          <a:p>
            <a:pPr algn="l"/>
            <a:endParaRPr lang="en-US" sz="2800" dirty="0"/>
          </a:p>
          <a:p>
            <a:pPr algn="l"/>
            <a:endParaRPr lang="en-US" sz="2800" b="1" dirty="0"/>
          </a:p>
          <a:p>
            <a:pPr algn="l"/>
            <a:endParaRPr lang="en-US" sz="28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0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12. IMPLICATIONS</a:t>
            </a:r>
          </a:p>
          <a:p>
            <a:pPr algn="l"/>
            <a:endParaRPr lang="en-US" sz="2800" b="1" dirty="0"/>
          </a:p>
          <a:p>
            <a:pPr algn="l"/>
            <a:endParaRPr lang="en-US" sz="2800" b="1" dirty="0" smtClean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…………………………………………</a:t>
            </a:r>
          </a:p>
          <a:p>
            <a:pPr algn="l"/>
            <a:endParaRPr lang="en-US" sz="2800" b="1" dirty="0" smtClean="0"/>
          </a:p>
          <a:p>
            <a:pPr algn="l"/>
            <a:r>
              <a:rPr lang="en-US" sz="2800"/>
              <a:t>(Each point consists of either </a:t>
            </a:r>
            <a:r>
              <a:rPr lang="en-US" sz="2800" b="1">
                <a:solidFill>
                  <a:srgbClr val="FF0000"/>
                </a:solidFill>
              </a:rPr>
              <a:t>words</a:t>
            </a:r>
            <a:r>
              <a:rPr lang="en-US" sz="2800"/>
              <a:t> or maximum 1-2 lines</a:t>
            </a:r>
            <a:r>
              <a:rPr lang="en-US" sz="2800" smtClean="0"/>
              <a:t>)</a:t>
            </a:r>
            <a:endParaRPr lang="en-US" sz="2800" b="1" dirty="0"/>
          </a:p>
          <a:p>
            <a:pPr algn="l"/>
            <a:r>
              <a:rPr lang="en-US" sz="2800" dirty="0"/>
              <a:t>(</a:t>
            </a:r>
            <a:r>
              <a:rPr lang="en-US" sz="2800" b="1" dirty="0">
                <a:solidFill>
                  <a:srgbClr val="FF0000"/>
                </a:solidFill>
              </a:rPr>
              <a:t>do not </a:t>
            </a:r>
            <a:r>
              <a:rPr lang="en-US" sz="2800" dirty="0"/>
              <a:t>use quantitative data to support your argument)</a:t>
            </a:r>
          </a:p>
          <a:p>
            <a:pPr algn="l"/>
            <a:endParaRPr lang="en-US" sz="2800" b="1" dirty="0"/>
          </a:p>
          <a:p>
            <a:pPr algn="l"/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6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PROBLEM STATEMENT</a:t>
            </a:r>
          </a:p>
          <a:p>
            <a:pPr algn="l"/>
            <a:endParaRPr lang="en-US" sz="2800" dirty="0"/>
          </a:p>
          <a:p>
            <a:pPr marL="571500" indent="-571500" algn="l">
              <a:buFont typeface="+mj-lt"/>
              <a:buAutoNum type="romanLcPeriod"/>
            </a:pPr>
            <a:r>
              <a:rPr lang="en-US" sz="2800" dirty="0" smtClean="0"/>
              <a:t>………………………………………………..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dirty="0" smtClean="0"/>
              <a:t>……………………………………………….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dirty="0" smtClean="0"/>
              <a:t>………………………………………………</a:t>
            </a:r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(Each point consists of either </a:t>
            </a:r>
            <a:r>
              <a:rPr lang="en-US" sz="2800" b="1" dirty="0">
                <a:solidFill>
                  <a:srgbClr val="FF0000"/>
                </a:solidFill>
              </a:rPr>
              <a:t>words</a:t>
            </a:r>
            <a:r>
              <a:rPr lang="en-US" sz="2800" dirty="0" smtClean="0"/>
              <a:t> or maximum 1-2 lines)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6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2. RESEARCH QUESTION</a:t>
            </a:r>
          </a:p>
          <a:p>
            <a:endParaRPr lang="en-US" sz="2800" b="1" dirty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4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3. OBJECTIVE OF THE STUDY</a:t>
            </a:r>
          </a:p>
          <a:p>
            <a:pPr algn="l"/>
            <a:endParaRPr lang="en-US" sz="2800" b="1" dirty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……………………………………………………..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5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4. CONCEPTUAL FRAMEWORK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pPr algn="l"/>
            <a:endParaRPr lang="en-US" sz="2800" b="1" dirty="0"/>
          </a:p>
        </p:txBody>
      </p:sp>
      <p:pic>
        <p:nvPicPr>
          <p:cNvPr id="12" name="Picture 11"/>
          <p:cNvPicPr/>
          <p:nvPr/>
        </p:nvPicPr>
        <p:blipFill rotWithShape="1">
          <a:blip r:embed="rId2"/>
          <a:srcRect l="7756" t="24312" r="14137" b="5259"/>
          <a:stretch/>
        </p:blipFill>
        <p:spPr bwMode="auto">
          <a:xfrm>
            <a:off x="1524000" y="809297"/>
            <a:ext cx="8986345" cy="5486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7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5. LIMITATIONS OF THE STUDY</a:t>
            </a:r>
          </a:p>
          <a:p>
            <a:pPr algn="l"/>
            <a:endParaRPr lang="en-US" sz="2800" b="1" dirty="0"/>
          </a:p>
          <a:p>
            <a:pPr algn="l"/>
            <a:endParaRPr lang="en-US" sz="2800" b="1" dirty="0" smtClean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endParaRPr lang="en-US" sz="2800" b="1" dirty="0"/>
          </a:p>
          <a:p>
            <a:pPr algn="l"/>
            <a:r>
              <a:rPr lang="en-US" sz="2800" dirty="0"/>
              <a:t>(Each point consists of either </a:t>
            </a:r>
            <a:r>
              <a:rPr lang="en-US" sz="2800" b="1" dirty="0">
                <a:solidFill>
                  <a:srgbClr val="FF0000"/>
                </a:solidFill>
              </a:rPr>
              <a:t>words</a:t>
            </a:r>
            <a:r>
              <a:rPr lang="en-US" sz="2800" dirty="0"/>
              <a:t> or maximum </a:t>
            </a:r>
            <a:r>
              <a:rPr lang="en-US" sz="2800" dirty="0" smtClean="0"/>
              <a:t>1 line)</a:t>
            </a:r>
            <a:endParaRPr lang="en-US" sz="2800" dirty="0"/>
          </a:p>
          <a:p>
            <a:pPr algn="l"/>
            <a:endParaRPr lang="en-US" sz="2800" b="1" dirty="0"/>
          </a:p>
          <a:p>
            <a:pPr algn="l"/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4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6. RESEARCH GAP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endParaRPr lang="en-US" sz="2800" b="1" dirty="0"/>
          </a:p>
          <a:p>
            <a:pPr marL="571500" indent="-571500" algn="l">
              <a:buFont typeface="+mj-lt"/>
              <a:buAutoNum type="romanLcPeriod"/>
            </a:pPr>
            <a:endParaRPr lang="en-US" sz="2800" b="1" dirty="0" smtClean="0"/>
          </a:p>
          <a:p>
            <a:pPr algn="l"/>
            <a:r>
              <a:rPr lang="en-US" sz="2800" dirty="0"/>
              <a:t>(Each point consists of either </a:t>
            </a:r>
            <a:r>
              <a:rPr lang="en-US" sz="2800" b="1" dirty="0">
                <a:solidFill>
                  <a:srgbClr val="FF0000"/>
                </a:solidFill>
              </a:rPr>
              <a:t>words</a:t>
            </a:r>
            <a:r>
              <a:rPr lang="en-US" sz="2800" dirty="0"/>
              <a:t> or maximum </a:t>
            </a:r>
            <a:r>
              <a:rPr lang="en-US" sz="2800" dirty="0" smtClean="0"/>
              <a:t>1-2 lines)</a:t>
            </a:r>
          </a:p>
          <a:p>
            <a:pPr algn="l"/>
            <a:r>
              <a:rPr lang="en-US" sz="2800" dirty="0" smtClean="0"/>
              <a:t>(Supported by citations)</a:t>
            </a:r>
            <a:endParaRPr lang="en-US" sz="2800" dirty="0"/>
          </a:p>
          <a:p>
            <a:pPr algn="l"/>
            <a:endParaRPr lang="en-US" sz="2800" b="1" dirty="0"/>
          </a:p>
          <a:p>
            <a:pPr algn="l"/>
            <a:endParaRPr lang="en-US" sz="2800" b="1" dirty="0" smtClean="0"/>
          </a:p>
          <a:p>
            <a:pPr algn="l"/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7. RESEARCH METHODOLOGY</a:t>
            </a:r>
          </a:p>
          <a:p>
            <a:pPr algn="l"/>
            <a:endParaRPr lang="en-US" sz="2800" b="1" dirty="0"/>
          </a:p>
          <a:p>
            <a:pPr marL="653796" indent="-571500" algn="l">
              <a:buFont typeface="+mj-lt"/>
              <a:buAutoNum type="romanLcPeriod"/>
            </a:pPr>
            <a:r>
              <a:rPr lang="en-US" sz="2800" dirty="0" smtClean="0"/>
              <a:t>Research design: Descriptive </a:t>
            </a:r>
          </a:p>
          <a:p>
            <a:pPr marL="653796" indent="-571500" algn="l">
              <a:buFont typeface="+mj-lt"/>
              <a:buAutoNum type="romanLcPeriod"/>
            </a:pPr>
            <a:r>
              <a:rPr lang="en-US" sz="2800" dirty="0" smtClean="0"/>
              <a:t>Population: 24 commercial banks</a:t>
            </a:r>
          </a:p>
          <a:p>
            <a:pPr marL="82296" algn="l"/>
            <a:r>
              <a:rPr lang="en-US" sz="2800" dirty="0" smtClean="0"/>
              <a:t>       Sample: 4 commercial banks</a:t>
            </a:r>
          </a:p>
          <a:p>
            <a:pPr marL="653796" indent="-571500" algn="l">
              <a:buFont typeface="+mj-lt"/>
              <a:buAutoNum type="romanLcPeriod" startAt="3"/>
            </a:pPr>
            <a:r>
              <a:rPr lang="en-US" sz="2800" dirty="0" smtClean="0"/>
              <a:t>Data source</a:t>
            </a:r>
          </a:p>
          <a:p>
            <a:pPr marL="653796" indent="-571500" algn="l">
              <a:buFont typeface="+mj-lt"/>
              <a:buAutoNum type="romanLcPeriod" startAt="3"/>
            </a:pPr>
            <a:endParaRPr lang="en-US" sz="2800" dirty="0"/>
          </a:p>
          <a:p>
            <a:pPr marL="653796" indent="-571500" algn="l">
              <a:buFont typeface="+mj-lt"/>
              <a:buAutoNum type="romanLcPeriod" startAt="3"/>
            </a:pPr>
            <a:endParaRPr lang="en-US" sz="2800" dirty="0" smtClean="0"/>
          </a:p>
          <a:p>
            <a:pPr marL="82296" algn="l"/>
            <a:r>
              <a:rPr lang="en-US" sz="2800" dirty="0"/>
              <a:t>(Each point consists of </a:t>
            </a:r>
            <a:r>
              <a:rPr lang="en-US" sz="2800" b="1" dirty="0" smtClean="0">
                <a:solidFill>
                  <a:srgbClr val="FF0000"/>
                </a:solidFill>
              </a:rPr>
              <a:t>words</a:t>
            </a:r>
            <a:r>
              <a:rPr lang="en-US" sz="2800" dirty="0" smtClean="0"/>
              <a:t>,  do not use sentences)</a:t>
            </a:r>
            <a:endParaRPr lang="en-US" sz="2800" dirty="0"/>
          </a:p>
          <a:p>
            <a:pPr marL="653796" indent="-571500" algn="l">
              <a:buFont typeface="+mj-lt"/>
              <a:buAutoNum type="romanLcPeriod" startAt="3"/>
            </a:pPr>
            <a:endParaRPr lang="en-US" sz="2800" dirty="0" smtClean="0"/>
          </a:p>
          <a:p>
            <a:pPr marL="653796" indent="-571500" algn="l">
              <a:buFont typeface="+mj-lt"/>
              <a:buAutoNum type="romanLcPeriod" startAt="3"/>
            </a:pPr>
            <a:endParaRPr lang="en-US" sz="2800" dirty="0" smtClean="0"/>
          </a:p>
          <a:p>
            <a:pPr algn="l"/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88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8. RESULTS</a:t>
            </a:r>
          </a:p>
          <a:p>
            <a:endParaRPr lang="en-US" sz="2800" b="1" dirty="0"/>
          </a:p>
          <a:p>
            <a:pPr algn="l"/>
            <a:endParaRPr lang="en-US" sz="2800" b="1" dirty="0" smtClean="0"/>
          </a:p>
          <a:p>
            <a:pPr algn="l"/>
            <a:endParaRPr lang="en-US" sz="2800" b="1" dirty="0"/>
          </a:p>
          <a:p>
            <a:pPr algn="l"/>
            <a:r>
              <a:rPr lang="en-US" sz="2800" b="1" dirty="0" smtClean="0"/>
              <a:t>-use a </a:t>
            </a:r>
            <a:r>
              <a:rPr lang="en-US" sz="2800" b="1" dirty="0" smtClean="0">
                <a:solidFill>
                  <a:srgbClr val="FF0000"/>
                </a:solidFill>
              </a:rPr>
              <a:t>number of  </a:t>
            </a:r>
            <a:r>
              <a:rPr lang="en-US" sz="2800" b="1" dirty="0" smtClean="0"/>
              <a:t>table, graphs, charts, diagrams</a:t>
            </a:r>
          </a:p>
          <a:p>
            <a:pPr algn="l"/>
            <a:r>
              <a:rPr lang="en-US" sz="2800" b="1" dirty="0" smtClean="0"/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do not </a:t>
            </a:r>
            <a:r>
              <a:rPr lang="en-US" sz="2800" b="1" dirty="0" smtClean="0"/>
              <a:t>write sentences 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8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328</Words>
  <Application>Microsoft Office PowerPoint</Application>
  <PresentationFormat>Widescreen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</dc:creator>
  <cp:lastModifiedBy>Sanjay</cp:lastModifiedBy>
  <cp:revision>5</cp:revision>
  <dcterms:created xsi:type="dcterms:W3CDTF">2021-07-03T10:03:38Z</dcterms:created>
  <dcterms:modified xsi:type="dcterms:W3CDTF">2021-07-26T13:35:38Z</dcterms:modified>
</cp:coreProperties>
</file>